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5" r:id="rId2"/>
    <p:sldId id="316" r:id="rId3"/>
    <p:sldId id="319" r:id="rId4"/>
    <p:sldId id="362" r:id="rId5"/>
    <p:sldId id="364" r:id="rId6"/>
    <p:sldId id="330" r:id="rId7"/>
    <p:sldId id="333" r:id="rId8"/>
    <p:sldId id="334" r:id="rId9"/>
    <p:sldId id="337" r:id="rId10"/>
    <p:sldId id="331" r:id="rId11"/>
    <p:sldId id="328" r:id="rId12"/>
    <p:sldId id="341" r:id="rId13"/>
    <p:sldId id="329" r:id="rId14"/>
    <p:sldId id="369" r:id="rId15"/>
    <p:sldId id="343" r:id="rId16"/>
    <p:sldId id="344" r:id="rId17"/>
    <p:sldId id="345" r:id="rId18"/>
    <p:sldId id="347" r:id="rId19"/>
    <p:sldId id="346" r:id="rId20"/>
    <p:sldId id="348" r:id="rId21"/>
    <p:sldId id="349" r:id="rId22"/>
    <p:sldId id="350" r:id="rId23"/>
    <p:sldId id="351" r:id="rId24"/>
    <p:sldId id="352" r:id="rId25"/>
    <p:sldId id="366" r:id="rId26"/>
    <p:sldId id="354" r:id="rId27"/>
    <p:sldId id="355" r:id="rId28"/>
    <p:sldId id="367" r:id="rId29"/>
    <p:sldId id="370" r:id="rId30"/>
    <p:sldId id="373" r:id="rId31"/>
    <p:sldId id="376" r:id="rId32"/>
    <p:sldId id="375" r:id="rId33"/>
    <p:sldId id="377" r:id="rId34"/>
    <p:sldId id="378" r:id="rId35"/>
    <p:sldId id="379" r:id="rId36"/>
    <p:sldId id="380" r:id="rId37"/>
    <p:sldId id="372" r:id="rId38"/>
    <p:sldId id="383" r:id="rId39"/>
    <p:sldId id="374" r:id="rId40"/>
    <p:sldId id="381" r:id="rId41"/>
    <p:sldId id="384" r:id="rId42"/>
    <p:sldId id="385" r:id="rId43"/>
    <p:sldId id="390" r:id="rId44"/>
    <p:sldId id="391" r:id="rId45"/>
    <p:sldId id="389" r:id="rId46"/>
    <p:sldId id="393" r:id="rId47"/>
    <p:sldId id="392" r:id="rId48"/>
    <p:sldId id="394" r:id="rId49"/>
    <p:sldId id="386" r:id="rId50"/>
    <p:sldId id="387" r:id="rId51"/>
    <p:sldId id="388" r:id="rId52"/>
    <p:sldId id="371" r:id="rId53"/>
    <p:sldId id="357" r:id="rId54"/>
    <p:sldId id="36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65D1DD6-8C01-4A52-AC05-C0213B7187CB}">
          <p14:sldIdLst>
            <p14:sldId id="315"/>
            <p14:sldId id="316"/>
          </p14:sldIdLst>
        </p14:section>
        <p14:section name="1. 프로젝트 개요" id="{24A2D156-C977-484A-A208-9ECAA53CABC4}">
          <p14:sldIdLst>
            <p14:sldId id="319"/>
            <p14:sldId id="362"/>
            <p14:sldId id="364"/>
            <p14:sldId id="330"/>
            <p14:sldId id="333"/>
            <p14:sldId id="334"/>
            <p14:sldId id="337"/>
          </p14:sldIdLst>
        </p14:section>
        <p14:section name="2. 구현기능" id="{BC62A4E0-A4C4-47D1-B5D6-2BCBDE8257E8}">
          <p14:sldIdLst>
            <p14:sldId id="331"/>
          </p14:sldIdLst>
        </p14:section>
        <p14:section name="3. 역할분담" id="{ABF4AB08-7A93-4213-901E-074CC4120054}">
          <p14:sldIdLst>
            <p14:sldId id="328"/>
          </p14:sldIdLst>
        </p14:section>
        <p14:section name="4. 수행과정" id="{28EEB645-08B1-48A6-8BC3-55D4BCCFC8FC}">
          <p14:sldIdLst>
            <p14:sldId id="341"/>
            <p14:sldId id="329"/>
          </p14:sldIdLst>
        </p14:section>
        <p14:section name="수행과정 - 기획단계" id="{864ED751-BFDA-4CFF-92EC-C143D87BA97A}">
          <p14:sldIdLst>
            <p14:sldId id="369"/>
            <p14:sldId id="343"/>
          </p14:sldIdLst>
        </p14:section>
        <p14:section name="개인 스토리보드" id="{9AA6E6BE-B2C7-4344-BD31-A34991F7AB45}">
          <p14:sldIdLst>
            <p14:sldId id="344"/>
            <p14:sldId id="345"/>
            <p14:sldId id="347"/>
            <p14:sldId id="346"/>
            <p14:sldId id="348"/>
            <p14:sldId id="349"/>
            <p14:sldId id="350"/>
            <p14:sldId id="351"/>
          </p14:sldIdLst>
        </p14:section>
        <p14:section name="수행과정 - 제작단계" id="{6C3F82E1-C270-4840-AB39-1D7A713429CD}">
          <p14:sldIdLst>
            <p14:sldId id="352"/>
            <p14:sldId id="366"/>
            <p14:sldId id="354"/>
          </p14:sldIdLst>
        </p14:section>
        <p14:section name="5. 시연" id="{33F265DF-E469-4D43-994E-53B00CE5ADFA}">
          <p14:sldIdLst>
            <p14:sldId id="355"/>
          </p14:sldIdLst>
        </p14:section>
        <p14:section name="시연 - 메인페이지, 고객센터, 관리자페이지" id="{BAE5E335-659F-4F5D-8D29-FE2AF05A680E}">
          <p14:sldIdLst>
            <p14:sldId id="367"/>
            <p14:sldId id="370"/>
            <p14:sldId id="373"/>
            <p14:sldId id="376"/>
            <p14:sldId id="375"/>
            <p14:sldId id="377"/>
            <p14:sldId id="378"/>
            <p14:sldId id="379"/>
            <p14:sldId id="380"/>
          </p14:sldIdLst>
        </p14:section>
        <p14:section name="시연 - 자소서" id="{345A5A59-9F19-4E88-AEC4-B23C9CF132FF}">
          <p14:sldIdLst>
            <p14:sldId id="372"/>
            <p14:sldId id="383"/>
            <p14:sldId id="374"/>
            <p14:sldId id="381"/>
            <p14:sldId id="384"/>
            <p14:sldId id="385"/>
          </p14:sldIdLst>
        </p14:section>
        <p14:section name="시연 - 로그인/회원가입, 이력관리페이지" id="{87EF15B7-988E-4124-A4DA-813B66A2F519}">
          <p14:sldIdLst>
            <p14:sldId id="390"/>
            <p14:sldId id="391"/>
            <p14:sldId id="389"/>
            <p14:sldId id="393"/>
            <p14:sldId id="392"/>
            <p14:sldId id="394"/>
          </p14:sldIdLst>
        </p14:section>
        <p14:section name="시연 - 파일관리 페이지, 채용관리 페이지" id="{0D5F3A7F-7994-47D6-B224-64E009A639F7}">
          <p14:sldIdLst>
            <p14:sldId id="386"/>
            <p14:sldId id="387"/>
            <p14:sldId id="388"/>
            <p14:sldId id="371"/>
          </p14:sldIdLst>
        </p14:section>
        <p14:section name="6. 소감" id="{D138AFF4-E636-4917-9718-E4195EA7A403}">
          <p14:sldIdLst>
            <p14:sldId id="357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6EF"/>
    <a:srgbClr val="FFFFFF"/>
    <a:srgbClr val="00BC98"/>
    <a:srgbClr val="CC00CC"/>
    <a:srgbClr val="000000"/>
    <a:srgbClr val="00D3AB"/>
    <a:srgbClr val="FF9933"/>
    <a:srgbClr val="FAC122"/>
    <a:srgbClr val="E6DEB9"/>
    <a:srgbClr val="B4C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2824" autoAdjust="0"/>
  </p:normalViewPr>
  <p:slideViewPr>
    <p:cSldViewPr snapToGrid="0">
      <p:cViewPr varScale="1">
        <p:scale>
          <a:sx n="94" d="100"/>
          <a:sy n="94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622E4-9028-4F4B-80DA-35FCFF88C42C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33C4F-46CD-42F4-AF92-506748235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9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9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고객센터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0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고객센터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6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고객센터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4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고객센터 답변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40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고객센터 답변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493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회원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4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 </a:t>
            </a:r>
            <a:r>
              <a:rPr lang="en-US" altLang="ko-KR" dirty="0"/>
              <a:t>: </a:t>
            </a:r>
            <a:r>
              <a:rPr lang="ko-KR" altLang="en-US" dirty="0"/>
              <a:t>자소서 피드백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7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게시판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16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게시판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1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게시판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6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3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게시판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77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7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자소서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58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4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r>
              <a:rPr lang="ko-KR" altLang="en-US" dirty="0"/>
              <a:t>이력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41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r>
              <a:rPr lang="ko-KR" altLang="en-US" dirty="0"/>
              <a:t>이력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54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r>
              <a:rPr lang="ko-KR" altLang="en-US" dirty="0"/>
              <a:t>이력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6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r>
              <a:rPr lang="ko-KR" altLang="en-US" dirty="0"/>
              <a:t>이력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16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하병노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파일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9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91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하병노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파일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06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하병노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파일 관리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39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하병노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채용정보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38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애니메이션 구성 설명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: </a:t>
            </a:r>
            <a:r>
              <a:rPr lang="ko-KR" altLang="en-US" dirty="0" err="1"/>
              <a:t>빈화면</a:t>
            </a:r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 err="1"/>
              <a:t>진섭님</a:t>
            </a:r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민수님</a:t>
            </a:r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수빈님</a:t>
            </a:r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병노님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85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~ 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김진섭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1 ~ 8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김민수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9 ~ 11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노수빈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12 ~ 15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 병노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24 ~ 26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8 ~ 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13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느낀점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인당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6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스토리보트 약 </a:t>
            </a:r>
            <a:r>
              <a:rPr lang="en-US" altLang="ko-KR" dirty="0"/>
              <a:t>50</a:t>
            </a:r>
            <a:r>
              <a:rPr lang="ko-KR" altLang="en-US" dirty="0"/>
              <a:t>장 중 대표 </a:t>
            </a:r>
            <a:r>
              <a:rPr lang="en-US" altLang="ko-KR" dirty="0"/>
              <a:t>8</a:t>
            </a:r>
            <a:r>
              <a:rPr lang="ko-KR" altLang="en-US" dirty="0"/>
              <a:t>장만 업로드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: </a:t>
            </a:r>
            <a:r>
              <a:rPr lang="ko-KR" altLang="en-US" dirty="0"/>
              <a:t>아래</a:t>
            </a:r>
            <a:r>
              <a:rPr lang="en-US" altLang="ko-KR" dirty="0"/>
              <a:t>(view), </a:t>
            </a:r>
            <a:r>
              <a:rPr lang="ko-KR" altLang="en-US" dirty="0"/>
              <a:t>위</a:t>
            </a:r>
            <a:r>
              <a:rPr lang="en-US" altLang="ko-KR" dirty="0"/>
              <a:t>(controller)</a:t>
            </a:r>
          </a:p>
          <a:p>
            <a:endParaRPr lang="en-US" altLang="ko-KR" dirty="0"/>
          </a:p>
          <a:p>
            <a:r>
              <a:rPr lang="ko-KR" altLang="en-US" dirty="0"/>
              <a:t>뷰 </a:t>
            </a:r>
            <a:r>
              <a:rPr lang="en-US" altLang="ko-KR" dirty="0"/>
              <a:t>: c</a:t>
            </a:r>
            <a:r>
              <a:rPr lang="ko-KR" altLang="en-US" dirty="0"/>
              <a:t>태그를 이용해 모듈화</a:t>
            </a:r>
            <a:endParaRPr lang="en-US" altLang="ko-KR" dirty="0"/>
          </a:p>
          <a:p>
            <a:r>
              <a:rPr lang="ko-KR" altLang="en-US" dirty="0"/>
              <a:t>컨트롤 </a:t>
            </a:r>
            <a:r>
              <a:rPr lang="en-US" altLang="ko-KR" dirty="0"/>
              <a:t>: </a:t>
            </a:r>
            <a:r>
              <a:rPr lang="ko-KR" altLang="en-US" dirty="0" err="1"/>
              <a:t>모듈화된</a:t>
            </a:r>
            <a:r>
              <a:rPr lang="ko-KR" altLang="en-US" dirty="0"/>
              <a:t> 페이지를 조합하여 사용자가 이용할 페이지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뷰의 </a:t>
            </a:r>
            <a:r>
              <a:rPr lang="en-US" altLang="ko-KR" dirty="0"/>
              <a:t>‘</a:t>
            </a:r>
            <a:r>
              <a:rPr lang="ko-KR" altLang="en-US" dirty="0"/>
              <a:t>콘텐츠</a:t>
            </a:r>
            <a:r>
              <a:rPr lang="en-US" altLang="ko-KR" dirty="0"/>
              <a:t>’ </a:t>
            </a:r>
            <a:r>
              <a:rPr lang="ko-KR" altLang="en-US" dirty="0"/>
              <a:t>부분은 </a:t>
            </a:r>
            <a:r>
              <a:rPr lang="en-US" altLang="ko-KR" dirty="0"/>
              <a:t>SPA </a:t>
            </a:r>
            <a:r>
              <a:rPr lang="ko-KR" altLang="en-US" dirty="0"/>
              <a:t>방식으로 제작되어 있음 </a:t>
            </a:r>
            <a:r>
              <a:rPr lang="en-US" altLang="ko-KR" dirty="0"/>
              <a:t>(</a:t>
            </a:r>
            <a:r>
              <a:rPr lang="en-US" altLang="ko-KR" dirty="0" err="1"/>
              <a:t>jsp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컨트롤러는 </a:t>
            </a:r>
            <a:r>
              <a:rPr lang="en-US" altLang="ko-KR" dirty="0"/>
              <a:t>ajax </a:t>
            </a:r>
            <a:r>
              <a:rPr lang="ko-KR" altLang="en-US" dirty="0"/>
              <a:t>데이터 파싱을 위한 컨트롤러 하나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페이지 연결을 위한 컨트롤러 하나로 구성</a:t>
            </a:r>
            <a:r>
              <a:rPr lang="en-US" altLang="ko-KR" dirty="0"/>
              <a:t> (view</a:t>
            </a:r>
            <a:r>
              <a:rPr lang="ko-KR" altLang="en-US" dirty="0"/>
              <a:t>에서</a:t>
            </a:r>
            <a:r>
              <a:rPr lang="en-US" altLang="ko-KR" dirty="0"/>
              <a:t> param</a:t>
            </a:r>
            <a:r>
              <a:rPr lang="ko-KR" altLang="en-US" dirty="0"/>
              <a:t>으로 </a:t>
            </a:r>
            <a:r>
              <a:rPr lang="en-US" altLang="ko-KR" dirty="0"/>
              <a:t>access=</a:t>
            </a:r>
            <a:r>
              <a:rPr lang="en-US" altLang="ko-KR" dirty="0" err="1"/>
              <a:t>ture</a:t>
            </a:r>
            <a:r>
              <a:rPr lang="ko-KR" altLang="en-US" dirty="0"/>
              <a:t>가 넘어오면 해당 페이지를 연결</a:t>
            </a:r>
            <a:r>
              <a:rPr lang="en-US" altLang="ko-KR" dirty="0"/>
              <a:t>, </a:t>
            </a:r>
            <a:r>
              <a:rPr lang="ko-KR" altLang="en-US" dirty="0"/>
              <a:t>아무것도 넘어오지 않으면 에러 페이지 연결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6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김진섭 </a:t>
            </a:r>
            <a:r>
              <a:rPr lang="en-US" altLang="ko-KR" dirty="0"/>
              <a:t>: </a:t>
            </a:r>
            <a:r>
              <a:rPr lang="ko-KR" altLang="en-US" dirty="0"/>
              <a:t>마이페이지 </a:t>
            </a:r>
            <a:r>
              <a:rPr lang="en-US" altLang="ko-KR" dirty="0"/>
              <a:t>-&gt; </a:t>
            </a:r>
            <a:r>
              <a:rPr lang="ko-KR" altLang="en-US" dirty="0"/>
              <a:t>메인 </a:t>
            </a:r>
            <a:r>
              <a:rPr lang="en-US" altLang="ko-KR" dirty="0"/>
              <a:t>-&gt; </a:t>
            </a:r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ko-KR" altLang="en-US" dirty="0"/>
              <a:t>김민수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ko-KR" altLang="en-US" dirty="0" err="1"/>
              <a:t>하병노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채용 </a:t>
            </a:r>
            <a:r>
              <a:rPr lang="en-US" altLang="ko-KR" dirty="0"/>
              <a:t>-&gt; </a:t>
            </a:r>
            <a:r>
              <a:rPr lang="ko-KR" altLang="en-US" dirty="0"/>
              <a:t>마이페이지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95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71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노수빈</a:t>
            </a:r>
            <a:r>
              <a:rPr lang="en-US" altLang="ko-KR" dirty="0"/>
              <a:t> 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33C4F-46CD-42F4-AF92-506748235D1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1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A0887-F6F7-4C26-8135-6711D0467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8DFF40-5EE4-4E4B-A657-BC3046007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45378-DC32-4478-A292-20FE1B43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3A31-6DAE-4C17-B057-42D2DF908BD0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8BB11-C495-4A65-B6D9-9ACF2B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3933A-9722-44C4-9E53-5985D8A2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9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302F4-9F51-40D2-82A8-61E773FF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333B71-293D-4E1B-A200-A8CC53399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9D7CC-3CEF-488B-996C-11386DF1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E825-7BB3-466C-9113-3E12B6D6A7E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C0A07-50CC-4292-B84A-F17F119F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FCDBA-44E5-49D6-B2D2-F47083EA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5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9A2EE-C080-4C1F-95D4-4973A5853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880F1C-EAD8-4BF8-BFE4-3362C6043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6B36C-66AF-4D2E-B93A-B70FFD2F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9708-12B8-4E5E-8E7D-EB0592A14630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BEB75-BB6B-4531-B9DB-7368BCBC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CF609-2EE4-4AE4-9264-9972AFAE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5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86B49-F688-452A-B34E-827D9F6E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79FD5-8ED9-4BB5-BCBA-F626C0A1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338F4-9711-4ED1-B461-1673554A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ED4DA-EBFD-4139-AB5E-7567C6831143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762C0-4B0C-44F0-B49B-A2AF5D7F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36DF1-6984-48BF-8998-CF78C07A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8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387B1-0D1C-4850-A709-0B3AA462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03958-C427-4C9E-90E3-5683D9E0D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512DB-4D8B-4F98-AB7D-3A973743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080C-9535-4982-A343-8B4F7EED384D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5D567-C4C4-4258-9118-5B0DB501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BEB26-4637-450A-9690-5831AB32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2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6E5A1-3A34-4E6D-A884-F3AFF773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24257-3D51-48CA-8184-520FEAD29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902C04-44AD-46EB-BF41-BE01AAE4C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AAA1D-6347-417A-98EF-EA6E924D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35F6-A80B-44B0-987E-13CAB6517A3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DEE80-771C-44CA-B2B8-F5A02AF2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4F44DB-7841-4550-B6A4-2FAA6264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1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65A4-8120-4A5C-873E-3E576F8F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CBAF2-A3C8-4331-9DDD-1F72B6AB4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C1A4C7-B81A-4717-B8C3-B15578CA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30748B-2605-4D17-A7C6-68D2CB1D8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0C6CF6-8B51-4E75-A6C5-B034877A0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8C078-42DD-4D6C-81AE-05BDEB26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4A60-2D90-4A0F-B910-51E14072E99B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61869-EE93-49DC-AECC-BD8F5F48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BE542D-AEB9-41D1-B6D6-B1F568FB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3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B0AD3-4D12-47B6-A8FA-F6FD13FB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52AD02-3851-473F-B56C-D5632DED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87AF-17B0-4DE7-9D81-12AC6898342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69916D-CFA7-4F05-8D47-B08E4F57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6A4546-1BAF-4461-A689-B340D746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5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8B1BE-F743-4672-82C9-49AC5D99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7B1F-909F-49B0-BFAA-9D56543D8D85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C0F48-0E1A-46ED-91D0-A578ADA0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4BC4B-DB23-4052-AF62-EAB6AF94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B65B-C723-4099-A9EB-8CC86724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409F6-A252-4373-8E35-036D17F1B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E56946-F26A-4533-90F5-EEE97279A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4ECEC9-6921-4C11-805C-EAB1E3A9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BB8A-8772-4A34-898E-B15F8C7068A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AF3344-C38B-4029-8FFE-BB47F13C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4D549-101A-40D6-92A9-0913A4A7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3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26E59-472A-4611-96C3-7A5D6823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969EA0-A2C0-4CD3-8C5F-D0E31FA6F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8FCE76-4F56-4C12-BB4E-3DA72C302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1930B-4F92-4E8D-B79F-AA0600E0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57894-0A5F-403D-8EBD-F3110B460616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9BEE9-3A1A-47C4-A3C0-01DAF0D3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424D0-A856-4FFD-A208-3A376EF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94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68CAB5-3F16-4731-AEFA-FB112332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CB50A8-3370-4656-A9DE-4C99C1251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88DD9-4B6E-4EA6-AD6C-4DD62C0FD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7DDC5-3EEA-4A55-8DE0-34033DCDB964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DDB32-B77E-4029-B7C2-1A68E14D0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766A9-E489-41FE-BD77-9B5DDBC6F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A088A-0815-4791-A9D2-4CF7B7608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46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22.xml"/><Relationship Id="rId18" Type="http://schemas.openxmlformats.org/officeDocument/2006/relationships/image" Target="../media/image34.png"/><Relationship Id="rId3" Type="http://schemas.openxmlformats.org/officeDocument/2006/relationships/slide" Target="slide20.xml"/><Relationship Id="rId7" Type="http://schemas.openxmlformats.org/officeDocument/2006/relationships/slide" Target="slide16.xml"/><Relationship Id="rId12" Type="http://schemas.openxmlformats.org/officeDocument/2006/relationships/image" Target="../media/image31.png"/><Relationship Id="rId17" Type="http://schemas.openxmlformats.org/officeDocument/2006/relationships/slide" Target="slide18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slide" Target="slide21.xml"/><Relationship Id="rId15" Type="http://schemas.openxmlformats.org/officeDocument/2006/relationships/slide" Target="slide23.xml"/><Relationship Id="rId10" Type="http://schemas.openxmlformats.org/officeDocument/2006/relationships/image" Target="../media/image30.png"/><Relationship Id="rId19" Type="http://schemas.openxmlformats.org/officeDocument/2006/relationships/hyperlink" Target="https://ovenapp.io/view/rgH6EKE3ji16soJNAHgRflEkOoGayG81/" TargetMode="External"/><Relationship Id="rId4" Type="http://schemas.openxmlformats.org/officeDocument/2006/relationships/image" Target="../media/image27.png"/><Relationship Id="rId9" Type="http://schemas.openxmlformats.org/officeDocument/2006/relationships/slide" Target="slide17.xml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cloud.com/d/Lrv4wrHmegtLmExi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36A73B-AB36-4C4E-9F22-8164327E955A}"/>
              </a:ext>
            </a:extLst>
          </p:cNvPr>
          <p:cNvSpPr/>
          <p:nvPr/>
        </p:nvSpPr>
        <p:spPr>
          <a:xfrm>
            <a:off x="0" y="1"/>
            <a:ext cx="12192000" cy="4345576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3429E2-FB29-4183-90B5-044194D5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2543"/>
            <a:ext cx="9144000" cy="28228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FFF3"/>
                </a:solidFill>
              </a:rPr>
              <a:t>AI </a:t>
            </a:r>
            <a:r>
              <a:rPr lang="ko-KR" altLang="en-US" sz="2800" b="1" dirty="0">
                <a:solidFill>
                  <a:srgbClr val="FFFFF3"/>
                </a:solidFill>
              </a:rPr>
              <a:t>활용 소프트웨어 개발 및 응용</a:t>
            </a:r>
            <a:r>
              <a:rPr lang="en-US" altLang="ko-KR" sz="2800" b="1" dirty="0">
                <a:solidFill>
                  <a:srgbClr val="FFFFF3"/>
                </a:solidFill>
              </a:rPr>
              <a:t>A</a:t>
            </a:r>
            <a:br>
              <a:rPr lang="en-US" altLang="ko-KR" sz="2800" b="1" dirty="0">
                <a:solidFill>
                  <a:srgbClr val="FFFFF3"/>
                </a:solidFill>
              </a:rPr>
            </a:br>
            <a:br>
              <a:rPr lang="en-US" altLang="ko-KR" sz="3200" b="1" dirty="0">
                <a:solidFill>
                  <a:srgbClr val="FFFFF3"/>
                </a:solidFill>
              </a:rPr>
            </a:br>
            <a:br>
              <a:rPr lang="en-US" altLang="ko-KR" sz="3200" b="1" dirty="0">
                <a:solidFill>
                  <a:srgbClr val="FFFFF3"/>
                </a:solidFill>
              </a:rPr>
            </a:br>
            <a:br>
              <a:rPr lang="en-US" altLang="ko-KR" sz="3200" b="1" dirty="0">
                <a:solidFill>
                  <a:srgbClr val="FFFFF3"/>
                </a:solidFill>
              </a:rPr>
            </a:br>
            <a:br>
              <a:rPr lang="en-US" altLang="ko-KR" sz="4800" b="1" dirty="0">
                <a:solidFill>
                  <a:srgbClr val="FFFFF3"/>
                </a:solidFill>
              </a:rPr>
            </a:br>
            <a:r>
              <a:rPr lang="ko-KR" altLang="en-US" sz="4700" b="1" dirty="0">
                <a:solidFill>
                  <a:srgbClr val="FFFFF3"/>
                </a:solidFill>
              </a:rPr>
              <a:t>채용 도우미 사이트 개요서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557B7A-924D-44E6-AF81-80B6B7C50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1040"/>
            <a:ext cx="9144000" cy="1377892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2F2C33"/>
                </a:solidFill>
              </a:rPr>
              <a:t>간개다모</a:t>
            </a:r>
            <a:r>
              <a:rPr lang="en-US" altLang="ko-KR" b="1" dirty="0">
                <a:solidFill>
                  <a:srgbClr val="2F2C33"/>
                </a:solidFill>
              </a:rPr>
              <a:t> (</a:t>
            </a:r>
            <a:r>
              <a:rPr lang="ko-KR" altLang="en-US" b="1" dirty="0">
                <a:solidFill>
                  <a:srgbClr val="2F2C33"/>
                </a:solidFill>
              </a:rPr>
              <a:t>김진섭 팀장</a:t>
            </a:r>
            <a:r>
              <a:rPr lang="en-US" altLang="ko-KR" b="1" dirty="0">
                <a:solidFill>
                  <a:srgbClr val="2F2C33"/>
                </a:solidFill>
              </a:rPr>
              <a:t>, </a:t>
            </a:r>
            <a:r>
              <a:rPr lang="ko-KR" altLang="en-US" b="1" dirty="0">
                <a:solidFill>
                  <a:srgbClr val="2F2C33"/>
                </a:solidFill>
              </a:rPr>
              <a:t>김민수</a:t>
            </a:r>
            <a:r>
              <a:rPr lang="en-US" altLang="ko-KR" b="1" dirty="0">
                <a:solidFill>
                  <a:srgbClr val="2F2C33"/>
                </a:solidFill>
              </a:rPr>
              <a:t>, </a:t>
            </a:r>
            <a:r>
              <a:rPr lang="ko-KR" altLang="en-US" b="1" dirty="0">
                <a:solidFill>
                  <a:srgbClr val="2F2C33"/>
                </a:solidFill>
              </a:rPr>
              <a:t>노수빈</a:t>
            </a:r>
            <a:r>
              <a:rPr lang="en-US" altLang="ko-KR" b="1" dirty="0">
                <a:solidFill>
                  <a:srgbClr val="2F2C33"/>
                </a:solidFill>
              </a:rPr>
              <a:t>, </a:t>
            </a:r>
            <a:r>
              <a:rPr lang="ko-KR" altLang="en-US" b="1" dirty="0" err="1">
                <a:solidFill>
                  <a:srgbClr val="2F2C33"/>
                </a:solidFill>
              </a:rPr>
              <a:t>하병노</a:t>
            </a:r>
            <a:r>
              <a:rPr lang="en-US" altLang="ko-KR" b="1" dirty="0">
                <a:solidFill>
                  <a:srgbClr val="2F2C33"/>
                </a:solidFill>
              </a:rPr>
              <a:t>)</a:t>
            </a:r>
            <a:endParaRPr lang="en-US" altLang="ko-KR" dirty="0">
              <a:solidFill>
                <a:srgbClr val="2F2C33"/>
              </a:solidFill>
            </a:endParaRPr>
          </a:p>
          <a:p>
            <a:endParaRPr lang="en-US" altLang="ko-KR" sz="1600" dirty="0">
              <a:solidFill>
                <a:srgbClr val="2F2C33"/>
              </a:solidFill>
            </a:endParaRPr>
          </a:p>
          <a:p>
            <a:r>
              <a:rPr lang="en-US" altLang="ko-KR" sz="1600" dirty="0">
                <a:solidFill>
                  <a:srgbClr val="2F2C33"/>
                </a:solidFill>
              </a:rPr>
              <a:t>2021-10-09 </a:t>
            </a:r>
            <a:r>
              <a:rPr lang="en-US" altLang="ko-KR" sz="1600">
                <a:solidFill>
                  <a:srgbClr val="2F2C33"/>
                </a:solidFill>
              </a:rPr>
              <a:t>(v2.1)</a:t>
            </a:r>
            <a:endParaRPr lang="ko-KR" altLang="en-US" sz="1600" dirty="0">
              <a:solidFill>
                <a:srgbClr val="2F2C33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A3415C-17A3-4F84-812A-64FCD4020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99" y="1455736"/>
            <a:ext cx="4871601" cy="15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EF1D8-D4BE-4BA9-90F6-B16FAE3B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2. </a:t>
            </a:r>
            <a:r>
              <a:rPr lang="ko-KR" altLang="en-US" sz="2800" b="1" dirty="0">
                <a:solidFill>
                  <a:srgbClr val="00D3AB"/>
                </a:solidFill>
              </a:rPr>
              <a:t>구현기능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D4B75F-8FCD-4104-8396-1AB20F98E140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2. </a:t>
            </a:r>
            <a:r>
              <a:rPr lang="ko-KR" altLang="en-US" sz="1100" b="1" dirty="0">
                <a:solidFill>
                  <a:srgbClr val="FFFFF3"/>
                </a:solidFill>
              </a:rPr>
              <a:t>구현기능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A4261321-3621-4859-B4F6-C94A982C6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93843"/>
              </p:ext>
            </p:extLst>
          </p:nvPr>
        </p:nvGraphicFramePr>
        <p:xfrm>
          <a:off x="838200" y="1217104"/>
          <a:ext cx="10601501" cy="502650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23499">
                  <a:extLst>
                    <a:ext uri="{9D8B030D-6E8A-4147-A177-3AD203B41FA5}">
                      <a16:colId xmlns:a16="http://schemas.microsoft.com/office/drawing/2014/main" val="711195938"/>
                    </a:ext>
                  </a:extLst>
                </a:gridCol>
                <a:gridCol w="2753474">
                  <a:extLst>
                    <a:ext uri="{9D8B030D-6E8A-4147-A177-3AD203B41FA5}">
                      <a16:colId xmlns:a16="http://schemas.microsoft.com/office/drawing/2014/main" val="3936239770"/>
                    </a:ext>
                  </a:extLst>
                </a:gridCol>
                <a:gridCol w="2910456">
                  <a:extLst>
                    <a:ext uri="{9D8B030D-6E8A-4147-A177-3AD203B41FA5}">
                      <a16:colId xmlns:a16="http://schemas.microsoft.com/office/drawing/2014/main" val="4014472000"/>
                    </a:ext>
                  </a:extLst>
                </a:gridCol>
                <a:gridCol w="2714072">
                  <a:extLst>
                    <a:ext uri="{9D8B030D-6E8A-4147-A177-3AD203B41FA5}">
                      <a16:colId xmlns:a16="http://schemas.microsoft.com/office/drawing/2014/main" val="11169521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vl="3" algn="l" latinLnBrk="1">
                        <a:lnSpc>
                          <a:spcPct val="120000"/>
                        </a:lnSpc>
                      </a:pPr>
                      <a:r>
                        <a:rPr lang="ko-KR" altLang="en-US" sz="1200" b="0" dirty="0"/>
                        <a:t>이용자</a:t>
                      </a:r>
                      <a:endParaRPr lang="en-US" altLang="ko-KR" sz="1200" b="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b="0" dirty="0"/>
                        <a:t>제공기능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비회원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718988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400" b="1" dirty="0"/>
                        <a:t>회원</a:t>
                      </a:r>
                      <a:endParaRPr lang="en-US" altLang="ko-KR" sz="1400" b="1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600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 </a:t>
                      </a:r>
                      <a:r>
                        <a:rPr lang="en-US" altLang="ko-KR" sz="1400" dirty="0"/>
                        <a:t>C, </a:t>
                      </a:r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회원 리스트 </a:t>
                      </a:r>
                      <a:r>
                        <a:rPr lang="en-US" altLang="ko-KR" sz="1400" dirty="0"/>
                        <a:t>R/D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84600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메인 페이지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취업뉴스 리스트 </a:t>
                      </a:r>
                      <a:r>
                        <a:rPr lang="en-US" altLang="ko-KR" sz="1400" dirty="0"/>
                        <a:t>R/</a:t>
                      </a:r>
                      <a:r>
                        <a:rPr lang="ko-KR" altLang="en-US" sz="1400" dirty="0"/>
                        <a:t>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76570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채용정보 페이지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서브 페이지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리스트 </a:t>
                      </a:r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14045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자소서 게시판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서브 페이지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R/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자소서 </a:t>
                      </a:r>
                      <a:r>
                        <a:rPr lang="en-US" altLang="ko-KR" sz="1400" dirty="0"/>
                        <a:t>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자소서 </a:t>
                      </a:r>
                      <a:r>
                        <a:rPr lang="en-US" altLang="ko-KR" sz="1400" dirty="0"/>
                        <a:t>R/U/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댓글 </a:t>
                      </a:r>
                      <a:r>
                        <a:rPr lang="en-US" altLang="ko-KR" sz="1400" dirty="0"/>
                        <a:t>C/R/D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자소서 게시물 </a:t>
                      </a:r>
                      <a:r>
                        <a:rPr lang="en-US" altLang="ko-KR" sz="1400" dirty="0"/>
                        <a:t>R</a:t>
                      </a:r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자소서 댓글 </a:t>
                      </a:r>
                      <a:r>
                        <a:rPr lang="en-US" altLang="ko-KR" sz="1400" dirty="0"/>
                        <a:t>R/D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11046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고객센터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서브 페이지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/>
                        <a:t>문의글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C/R/U/D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/>
                        <a:t>문의글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R/D</a:t>
                      </a:r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댓글 </a:t>
                      </a:r>
                      <a:r>
                        <a:rPr lang="en-US" altLang="ko-KR" sz="1400" dirty="0"/>
                        <a:t>C/R/U/D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45825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자기소개서 관리</a:t>
                      </a:r>
                      <a:endParaRPr lang="en-US" altLang="ko-KR" sz="1400" b="1" dirty="0"/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마이 페이지</a:t>
                      </a:r>
                      <a:r>
                        <a:rPr lang="en-US" altLang="ko-KR" sz="1400" b="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자소서 </a:t>
                      </a:r>
                      <a:r>
                        <a:rPr lang="en-US" altLang="ko-KR" sz="1400" dirty="0"/>
                        <a:t>C/R/U/D/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22712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파일 관리</a:t>
                      </a:r>
                      <a:endParaRPr lang="en-US" altLang="ko-KR" sz="1400" b="1" dirty="0"/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마이 페이지</a:t>
                      </a:r>
                      <a:r>
                        <a:rPr lang="en-US" altLang="ko-KR" sz="1400" b="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파일 </a:t>
                      </a:r>
                      <a:r>
                        <a:rPr lang="en-US" altLang="ko-KR" sz="1400" dirty="0"/>
                        <a:t>C/D/</a:t>
                      </a:r>
                      <a:r>
                        <a:rPr lang="ko-KR" altLang="en-US" sz="1400" dirty="0"/>
                        <a:t>다운로드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89585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/>
                        <a:t>이력 관리</a:t>
                      </a:r>
                      <a:endParaRPr lang="en-US" altLang="ko-KR" sz="1400" b="1" dirty="0"/>
                    </a:p>
                    <a:p>
                      <a:pPr marL="3600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마이 페이지</a:t>
                      </a:r>
                      <a:r>
                        <a:rPr lang="en-US" altLang="ko-KR" sz="1400" b="0" dirty="0"/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기본정보 </a:t>
                      </a:r>
                      <a:r>
                        <a:rPr lang="en-US" altLang="ko-KR" sz="1400" dirty="0"/>
                        <a:t>R/U</a:t>
                      </a:r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학력정보 </a:t>
                      </a:r>
                      <a:r>
                        <a:rPr lang="en-US" altLang="ko-KR" sz="1400" dirty="0"/>
                        <a:t>C/R/U</a:t>
                      </a:r>
                    </a:p>
                    <a:p>
                      <a:pPr marL="36000" algn="ctr"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경력정보 </a:t>
                      </a:r>
                      <a:r>
                        <a:rPr lang="en-US" altLang="ko-KR" sz="1400" dirty="0"/>
                        <a:t>C/R/U/D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6000" algn="ctr"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82160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916314-B2EB-4D4F-AD9D-EEF646EFB57F}"/>
              </a:ext>
            </a:extLst>
          </p:cNvPr>
          <p:cNvSpPr txBox="1"/>
          <p:nvPr/>
        </p:nvSpPr>
        <p:spPr>
          <a:xfrm>
            <a:off x="737353" y="6302533"/>
            <a:ext cx="28440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4876EF"/>
                </a:solidFill>
              </a:rPr>
              <a:t>** C : Create, R : Read, U : Update, D : Delete</a:t>
            </a:r>
            <a:endParaRPr lang="ko-KR" altLang="en-US" sz="1000" dirty="0">
              <a:solidFill>
                <a:srgbClr val="487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0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EF1D8-D4BE-4BA9-90F6-B16FAE3B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3. </a:t>
            </a:r>
            <a:r>
              <a:rPr lang="ko-KR" altLang="en-US" sz="2800" b="1" dirty="0">
                <a:solidFill>
                  <a:srgbClr val="00D3AB"/>
                </a:solidFill>
              </a:rPr>
              <a:t>역할분담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FFE3B-CF55-4939-AFF4-E9ED52B07663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3. </a:t>
            </a:r>
            <a:r>
              <a:rPr lang="ko-KR" altLang="en-US" sz="1100" b="1" dirty="0">
                <a:solidFill>
                  <a:srgbClr val="FFFFF3"/>
                </a:solidFill>
              </a:rPr>
              <a:t>역할분담</a:t>
            </a: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90CF8B54-26F8-46C8-BC95-5BEB24227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56670"/>
              </p:ext>
            </p:extLst>
          </p:nvPr>
        </p:nvGraphicFramePr>
        <p:xfrm>
          <a:off x="4058465" y="1614791"/>
          <a:ext cx="6934202" cy="42509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99435">
                  <a:extLst>
                    <a:ext uri="{9D8B030D-6E8A-4147-A177-3AD203B41FA5}">
                      <a16:colId xmlns:a16="http://schemas.microsoft.com/office/drawing/2014/main" val="711195938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3936239770"/>
                    </a:ext>
                  </a:extLst>
                </a:gridCol>
                <a:gridCol w="2448742">
                  <a:extLst>
                    <a:ext uri="{9D8B030D-6E8A-4147-A177-3AD203B41FA5}">
                      <a16:colId xmlns:a16="http://schemas.microsoft.com/office/drawing/2014/main" val="1116952142"/>
                    </a:ext>
                  </a:extLst>
                </a:gridCol>
              </a:tblGrid>
              <a:tr h="321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dirty="0"/>
                        <a:t>비회원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dirty="0"/>
                        <a:t>회원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300" dirty="0"/>
                        <a:t>관리자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71898883"/>
                  </a:ext>
                </a:extLst>
              </a:tr>
              <a:tr h="1071612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회원가입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dirty="0"/>
                        <a:t>:</a:t>
                      </a: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자기소개서 관리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dirty="0"/>
                        <a:t>:</a:t>
                      </a:r>
                      <a:r>
                        <a:rPr lang="en-US" altLang="ko-KR" sz="1300" b="1" dirty="0">
                          <a:solidFill>
                            <a:srgbClr val="CC00CC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CC00CC"/>
                          </a:solidFill>
                        </a:rPr>
                        <a:t>파일 관리</a:t>
                      </a:r>
                      <a:endParaRPr lang="en-US" altLang="ko-KR" sz="1300" b="1" dirty="0">
                        <a:solidFill>
                          <a:srgbClr val="CC00CC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FAC122"/>
                          </a:solidFill>
                        </a:rPr>
                        <a:t>:</a:t>
                      </a:r>
                      <a:r>
                        <a:rPr lang="en-US" altLang="ko-KR" sz="1300" b="1" dirty="0">
                          <a:solidFill>
                            <a:srgbClr val="FF9933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FF9933"/>
                          </a:solidFill>
                        </a:rPr>
                        <a:t>이력 관리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회원관리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60072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로그인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3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48931"/>
                  </a:ext>
                </a:extLst>
              </a:tr>
              <a:tr h="5715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 err="1">
                          <a:solidFill>
                            <a:srgbClr val="00D3AB"/>
                          </a:solidFill>
                        </a:rPr>
                        <a:t>메인페이지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취업뉴스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3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57020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채용정보 </a:t>
                      </a:r>
                      <a:r>
                        <a:rPr lang="ko-KR" altLang="en-US" sz="1300" b="1" dirty="0">
                          <a:solidFill>
                            <a:srgbClr val="CC00CC"/>
                          </a:solidFill>
                        </a:rPr>
                        <a:t>소개 페이지</a:t>
                      </a:r>
                      <a:endParaRPr lang="en-US" altLang="ko-KR" sz="1300" b="1" dirty="0">
                        <a:solidFill>
                          <a:srgbClr val="CC00CC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3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04510"/>
                  </a:ext>
                </a:extLst>
              </a:tr>
              <a:tr h="82158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자소서 게시판 페이지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게시판 조회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자기소개서 게시판 페이지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게시물 읽기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댓글 읽기</a:t>
                      </a: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쓰기</a:t>
                      </a: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삭제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자소서 피드백 관리 페이지</a:t>
                      </a: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4876EF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4876EF"/>
                          </a:solidFill>
                        </a:rPr>
                        <a:t>댓글 삭제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04692"/>
                  </a:ext>
                </a:extLst>
              </a:tr>
              <a:tr h="82158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300" b="1" dirty="0">
                        <a:solidFill>
                          <a:srgbClr val="4876EF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고객센터 페이지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: </a:t>
                      </a:r>
                      <a:r>
                        <a:rPr lang="ko-KR" altLang="en-US" sz="1300" b="1" dirty="0" err="1">
                          <a:solidFill>
                            <a:srgbClr val="00D3AB"/>
                          </a:solidFill>
                        </a:rPr>
                        <a:t>문의글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 읽기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쓰기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수정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삭제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고객센터 답변 페이지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: </a:t>
                      </a:r>
                      <a:r>
                        <a:rPr lang="ko-KR" altLang="en-US" sz="1300" b="1" dirty="0" err="1">
                          <a:solidFill>
                            <a:srgbClr val="00D3AB"/>
                          </a:solidFill>
                        </a:rPr>
                        <a:t>문의글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 읽기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삭제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답글 읽기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쓰기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수정</a:t>
                      </a:r>
                      <a:r>
                        <a:rPr lang="en-US" altLang="ko-KR" sz="1300" b="1" dirty="0">
                          <a:solidFill>
                            <a:srgbClr val="00D3AB"/>
                          </a:solidFill>
                        </a:rPr>
                        <a:t>/</a:t>
                      </a:r>
                      <a:r>
                        <a:rPr lang="ko-KR" altLang="en-US" sz="1300" b="1" dirty="0">
                          <a:solidFill>
                            <a:srgbClr val="00D3AB"/>
                          </a:solidFill>
                        </a:rPr>
                        <a:t>삭제</a:t>
                      </a:r>
                      <a:endParaRPr lang="en-US" altLang="ko-KR" sz="1300" b="1" dirty="0">
                        <a:solidFill>
                          <a:srgbClr val="00D3AB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145825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7F975F-FFF2-4882-8E2E-056933AC7008}"/>
              </a:ext>
            </a:extLst>
          </p:cNvPr>
          <p:cNvSpPr txBox="1"/>
          <p:nvPr/>
        </p:nvSpPr>
        <p:spPr>
          <a:xfrm>
            <a:off x="1019175" y="1478382"/>
            <a:ext cx="3039290" cy="454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김진섭</a:t>
            </a:r>
            <a:r>
              <a:rPr lang="en-US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팀장</a:t>
            </a:r>
            <a:r>
              <a:rPr lang="en-US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24000" lvl="1">
              <a:lnSpc>
                <a:spcPct val="150000"/>
              </a:lnSpc>
            </a:pPr>
            <a:r>
              <a:rPr lang="en-US" altLang="ko-KR" sz="1500" b="1" kern="1200" dirty="0">
                <a:solidFill>
                  <a:srgbClr val="4876E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자소서 관리</a:t>
            </a:r>
            <a:r>
              <a:rPr lang="en-US" altLang="ko-KR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r>
              <a:rPr lang="en-US" altLang="ko-KR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432000" lvl="1">
              <a:lnSpc>
                <a:spcPct val="150000"/>
              </a:lnSpc>
            </a:pPr>
            <a:r>
              <a:rPr lang="ko-KR" altLang="en-US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채용정보</a:t>
            </a:r>
            <a:r>
              <a:rPr lang="en-US" altLang="ko-KR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</a:t>
            </a:r>
            <a:r>
              <a:rPr lang="en-US" altLang="ko-KR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500" b="1" dirty="0">
                <a:solidFill>
                  <a:srgbClr val="4876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취업뉴스</a:t>
            </a:r>
            <a:endParaRPr lang="en-US" altLang="ko-KR" sz="1500" b="1" dirty="0">
              <a:solidFill>
                <a:srgbClr val="4876E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총괄</a:t>
            </a:r>
            <a:endParaRPr lang="en-US" altLang="ko-KR" sz="15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김민수</a:t>
            </a:r>
            <a:endParaRPr lang="en-US" altLang="ko-KR" sz="1500" b="1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b="1" kern="1200" dirty="0">
                <a:solidFill>
                  <a:srgbClr val="FF99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b="1" kern="1200" dirty="0">
                <a:solidFill>
                  <a:srgbClr val="FF99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회원 관리</a:t>
            </a:r>
            <a:endParaRPr lang="en-US" altLang="ko-KR" sz="1500" b="1" kern="1200" dirty="0">
              <a:solidFill>
                <a:srgbClr val="FF99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탐색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자문 담당</a:t>
            </a:r>
            <a:endParaRPr lang="en-US" altLang="ko-KR" sz="1500" b="1" kern="1200" dirty="0">
              <a:solidFill>
                <a:srgbClr val="FAC1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b="1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노수빈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b="1" kern="1200" dirty="0">
                <a:solidFill>
                  <a:srgbClr val="00D3A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b="1" kern="1200" dirty="0">
                <a:solidFill>
                  <a:srgbClr val="00D3A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기업정보</a:t>
            </a:r>
            <a:r>
              <a:rPr lang="en-US" altLang="ko-KR" sz="1500" b="1" dirty="0">
                <a:solidFill>
                  <a:srgbClr val="00D3A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solidFill>
                  <a:srgbClr val="00D3A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  <a:r>
              <a:rPr lang="en-US" altLang="ko-KR" sz="1500" b="1" dirty="0">
                <a:solidFill>
                  <a:srgbClr val="00D3A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solidFill>
                  <a:srgbClr val="00D3A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500" b="1" dirty="0">
              <a:solidFill>
                <a:srgbClr val="00D3A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 작성 담당</a:t>
            </a:r>
            <a:endParaRPr lang="en-US" altLang="ko-KR" sz="1500" b="1" kern="1200" dirty="0">
              <a:solidFill>
                <a:srgbClr val="00D3AB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b="1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하병노</a:t>
            </a:r>
            <a:endParaRPr lang="en-US" altLang="ko-KR" sz="1500" b="1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b="1" kern="1200" dirty="0">
                <a:solidFill>
                  <a:srgbClr val="CC00C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b="1" kern="1200" dirty="0">
                <a:solidFill>
                  <a:srgbClr val="CC00C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관리</a:t>
            </a:r>
            <a:r>
              <a:rPr lang="en-US" altLang="ko-KR" sz="1500" b="1" kern="1200" dirty="0">
                <a:solidFill>
                  <a:srgbClr val="CC00C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kern="1200" dirty="0">
                <a:solidFill>
                  <a:srgbClr val="CC00C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채용</a:t>
            </a:r>
            <a:r>
              <a:rPr lang="ko-KR" altLang="en-US" sz="1500" b="1" dirty="0">
                <a:solidFill>
                  <a:srgbClr val="CC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500" b="1" kern="1200" dirty="0">
              <a:solidFill>
                <a:srgbClr val="CC00C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24000" lvl="1">
              <a:lnSpc>
                <a:spcPct val="150000"/>
              </a:lnSpc>
            </a:pPr>
            <a:r>
              <a:rPr lang="en-US" altLang="ko-KR" sz="1500" kern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회의 진행 담당</a:t>
            </a:r>
            <a:endParaRPr lang="en-US" altLang="ko-KR" sz="1500" b="1" dirty="0">
              <a:solidFill>
                <a:srgbClr val="FAC1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17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EF1D8-D4BE-4BA9-90F6-B16FAE3B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4. </a:t>
            </a:r>
            <a:r>
              <a:rPr lang="ko-KR" altLang="en-US" sz="2800" b="1" dirty="0">
                <a:solidFill>
                  <a:srgbClr val="00D3AB"/>
                </a:solidFill>
              </a:rPr>
              <a:t>수행과정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157429-43C5-4A18-9349-4D1EDE3A3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5136"/>
          <a:stretch/>
        </p:blipFill>
        <p:spPr bwMode="auto">
          <a:xfrm>
            <a:off x="743824" y="1531682"/>
            <a:ext cx="11306716" cy="46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8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추진일정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8A803D-939D-43FD-88C4-D8BB6EDF4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9592"/>
              </p:ext>
            </p:extLst>
          </p:nvPr>
        </p:nvGraphicFramePr>
        <p:xfrm>
          <a:off x="838201" y="1213806"/>
          <a:ext cx="10595995" cy="5043253"/>
        </p:xfrm>
        <a:graphic>
          <a:graphicData uri="http://schemas.openxmlformats.org/drawingml/2006/table">
            <a:tbl>
              <a:tblPr/>
              <a:tblGrid>
                <a:gridCol w="729342">
                  <a:extLst>
                    <a:ext uri="{9D8B030D-6E8A-4147-A177-3AD203B41FA5}">
                      <a16:colId xmlns:a16="http://schemas.microsoft.com/office/drawing/2014/main" val="3472335471"/>
                    </a:ext>
                  </a:extLst>
                </a:gridCol>
                <a:gridCol w="4644571">
                  <a:extLst>
                    <a:ext uri="{9D8B030D-6E8A-4147-A177-3AD203B41FA5}">
                      <a16:colId xmlns:a16="http://schemas.microsoft.com/office/drawing/2014/main" val="2309396481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1693252803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412754460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2033680651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3360179073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3181333508"/>
                    </a:ext>
                  </a:extLst>
                </a:gridCol>
                <a:gridCol w="870347">
                  <a:extLst>
                    <a:ext uri="{9D8B030D-6E8A-4147-A177-3AD203B41FA5}">
                      <a16:colId xmlns:a16="http://schemas.microsoft.com/office/drawing/2014/main" val="1856726511"/>
                    </a:ext>
                  </a:extLst>
                </a:gridCol>
              </a:tblGrid>
              <a:tr h="32254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추진내용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추진일정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20512"/>
                  </a:ext>
                </a:extLst>
              </a:tr>
              <a:tr h="921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9/7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9/11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9/12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9/18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9/19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9/25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9/26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10/2</a:t>
                      </a: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10/3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10/9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10/10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</a:rPr>
                        <a:t>~ 10/15</a:t>
                      </a:r>
                    </a:p>
                  </a:txBody>
                  <a:tcPr marL="90485" marR="90485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263686"/>
                  </a:ext>
                </a:extLst>
              </a:tr>
              <a:tr h="3387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계획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주제 선정 및 역할 분담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82488"/>
                  </a:ext>
                </a:extLst>
              </a:tr>
              <a:tr h="3387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기업 정보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플랫폼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자소서 첨삭 플랫폼 제공 기능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/UI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9680"/>
                  </a:ext>
                </a:extLst>
              </a:tr>
              <a:tr h="6149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분석한 유사 사이트의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근거로 스토리보드 작성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카카오 오븐으로 프로토타입 제작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58066"/>
                  </a:ext>
                </a:extLst>
              </a:tr>
              <a:tr h="6149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사이트 이용에 필요한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ERD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37964"/>
                  </a:ext>
                </a:extLst>
              </a:tr>
              <a:tr h="63268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 환경 세팅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(Eclipse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환경 세팅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깃허브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연동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, DB DDL)</a:t>
                      </a:r>
                    </a:p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담당 역할 별 더미 데이터 생성 및 모듈 통합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ea typeface="+mn-ea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67212"/>
                  </a:ext>
                </a:extLst>
              </a:tr>
              <a:tr h="29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담당 역할 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백엔드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(Spring MVC)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개발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ea typeface="+mn-ea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08030"/>
                  </a:ext>
                </a:extLst>
              </a:tr>
              <a:tr h="29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담당 역할 별 웹 사이트 프론트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jsp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, 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css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, 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jquery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개발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815026"/>
                  </a:ext>
                </a:extLst>
              </a:tr>
              <a:tr h="321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</a:rPr>
                        <a:t>디버깅</a:t>
                      </a: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859327"/>
                  </a:ext>
                </a:extLst>
              </a:tr>
              <a:tr h="3387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</a:rPr>
                        <a:t>발표 대본 작성 및 리허설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</a:rPr>
                        <a:t> (10/15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</a:rPr>
                        <a:t>발표 진행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094" marR="64094" marT="17720" marB="17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09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추진 일정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8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5117DC0-C82F-467A-911C-922619AB1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5"/>
          <a:stretch/>
        </p:blipFill>
        <p:spPr>
          <a:xfrm>
            <a:off x="1368588" y="4808109"/>
            <a:ext cx="3710328" cy="1809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06F27-0018-43CB-9D58-D078462BF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8" t="12120" r="7028"/>
          <a:stretch/>
        </p:blipFill>
        <p:spPr>
          <a:xfrm>
            <a:off x="1368588" y="3092875"/>
            <a:ext cx="3710328" cy="20656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588CA1-CB25-4EE3-B9D8-CE1AD0036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5071"/>
          <a:stretch/>
        </p:blipFill>
        <p:spPr>
          <a:xfrm>
            <a:off x="5429584" y="740435"/>
            <a:ext cx="5795879" cy="553632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– </a:t>
            </a:r>
            <a:r>
              <a:rPr lang="ko-KR" altLang="en-US" sz="1100" b="1" dirty="0">
                <a:solidFill>
                  <a:srgbClr val="FFFFF3"/>
                </a:solidFill>
              </a:rPr>
              <a:t>페이지 흐름도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페이지 흐름도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A8AB2-D943-4747-B848-626D56625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5" t="9944" r="6615"/>
          <a:stretch/>
        </p:blipFill>
        <p:spPr>
          <a:xfrm>
            <a:off x="1368588" y="1242611"/>
            <a:ext cx="3710328" cy="20921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FBE8F-9A82-488B-A50E-68BEDE777290}"/>
              </a:ext>
            </a:extLst>
          </p:cNvPr>
          <p:cNvSpPr/>
          <p:nvPr/>
        </p:nvSpPr>
        <p:spPr>
          <a:xfrm>
            <a:off x="5591719" y="740434"/>
            <a:ext cx="2926080" cy="1221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855B3E-3EAD-4889-B237-FC08FE57DC1D}"/>
              </a:ext>
            </a:extLst>
          </p:cNvPr>
          <p:cNvSpPr/>
          <p:nvPr/>
        </p:nvSpPr>
        <p:spPr>
          <a:xfrm>
            <a:off x="6523537" y="2066651"/>
            <a:ext cx="2076994" cy="2052449"/>
          </a:xfrm>
          <a:custGeom>
            <a:avLst/>
            <a:gdLst>
              <a:gd name="connsiteX0" fmla="*/ 0 w 2203268"/>
              <a:gd name="connsiteY0" fmla="*/ 0 h 2177232"/>
              <a:gd name="connsiteX1" fmla="*/ 2203268 w 2203268"/>
              <a:gd name="connsiteY1" fmla="*/ 0 h 2177232"/>
              <a:gd name="connsiteX2" fmla="*/ 2203268 w 2203268"/>
              <a:gd name="connsiteY2" fmla="*/ 2177232 h 2177232"/>
              <a:gd name="connsiteX3" fmla="*/ 0 w 2203268"/>
              <a:gd name="connsiteY3" fmla="*/ 2177232 h 2177232"/>
              <a:gd name="connsiteX4" fmla="*/ 0 w 2203268"/>
              <a:gd name="connsiteY4" fmla="*/ 0 h 2177232"/>
              <a:gd name="connsiteX0" fmla="*/ 0 w 2203268"/>
              <a:gd name="connsiteY0" fmla="*/ 0 h 2177232"/>
              <a:gd name="connsiteX1" fmla="*/ 1140823 w 2203268"/>
              <a:gd name="connsiteY1" fmla="*/ 89 h 2177232"/>
              <a:gd name="connsiteX2" fmla="*/ 2203268 w 2203268"/>
              <a:gd name="connsiteY2" fmla="*/ 0 h 2177232"/>
              <a:gd name="connsiteX3" fmla="*/ 2203268 w 2203268"/>
              <a:gd name="connsiteY3" fmla="*/ 2177232 h 2177232"/>
              <a:gd name="connsiteX4" fmla="*/ 0 w 2203268"/>
              <a:gd name="connsiteY4" fmla="*/ 2177232 h 2177232"/>
              <a:gd name="connsiteX5" fmla="*/ 0 w 2203268"/>
              <a:gd name="connsiteY5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2203268 w 2203269"/>
              <a:gd name="connsiteY2" fmla="*/ 0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2203268 w 2203269"/>
              <a:gd name="connsiteY2" fmla="*/ 0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05988 w 2203269"/>
              <a:gd name="connsiteY2" fmla="*/ 1332411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05988 w 2203269"/>
              <a:gd name="connsiteY2" fmla="*/ 1332411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05988 w 2203269"/>
              <a:gd name="connsiteY2" fmla="*/ 1332411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32114 w 2203269"/>
              <a:gd name="connsiteY2" fmla="*/ 1489165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32114 w 2203269"/>
              <a:gd name="connsiteY2" fmla="*/ 1489165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  <a:gd name="connsiteX0" fmla="*/ 0 w 2203269"/>
              <a:gd name="connsiteY0" fmla="*/ 0 h 2177232"/>
              <a:gd name="connsiteX1" fmla="*/ 1140823 w 2203269"/>
              <a:gd name="connsiteY1" fmla="*/ 89 h 2177232"/>
              <a:gd name="connsiteX2" fmla="*/ 1105989 w 2203269"/>
              <a:gd name="connsiteY2" fmla="*/ 1454330 h 2177232"/>
              <a:gd name="connsiteX3" fmla="*/ 2203269 w 2203269"/>
              <a:gd name="connsiteY3" fmla="*/ 1471838 h 2177232"/>
              <a:gd name="connsiteX4" fmla="*/ 2203268 w 2203269"/>
              <a:gd name="connsiteY4" fmla="*/ 2177232 h 2177232"/>
              <a:gd name="connsiteX5" fmla="*/ 0 w 2203269"/>
              <a:gd name="connsiteY5" fmla="*/ 2177232 h 2177232"/>
              <a:gd name="connsiteX6" fmla="*/ 0 w 2203269"/>
              <a:gd name="connsiteY6" fmla="*/ 0 h 21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3269" h="2177232">
                <a:moveTo>
                  <a:pt x="0" y="0"/>
                </a:moveTo>
                <a:lnTo>
                  <a:pt x="1140823" y="89"/>
                </a:lnTo>
                <a:lnTo>
                  <a:pt x="1105989" y="1454330"/>
                </a:lnTo>
                <a:cubicBezTo>
                  <a:pt x="1463040" y="1439846"/>
                  <a:pt x="1689462" y="1467439"/>
                  <a:pt x="2203269" y="1471838"/>
                </a:cubicBezTo>
                <a:cubicBezTo>
                  <a:pt x="2203269" y="1706969"/>
                  <a:pt x="2203268" y="1942101"/>
                  <a:pt x="2203268" y="2177232"/>
                </a:cubicBezTo>
                <a:lnTo>
                  <a:pt x="0" y="2177232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925A26-FBFF-4142-9FF7-999F8E1FBC36}"/>
              </a:ext>
            </a:extLst>
          </p:cNvPr>
          <p:cNvSpPr/>
          <p:nvPr/>
        </p:nvSpPr>
        <p:spPr>
          <a:xfrm>
            <a:off x="6523536" y="4499859"/>
            <a:ext cx="2076992" cy="1856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hlinkClick r:id="rId3" action="ppaction://hlinksldjump"/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hlinkClick r:id="rId5" action="ppaction://hlinksldjump"/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hlinkClick r:id="rId7" action="ppaction://hlinksldjump"/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hlinkClick r:id="rId11" action="ppaction://hlinksldjump"/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8366" y="4272273"/>
            <a:ext cx="2711990" cy="1528509"/>
          </a:xfrm>
          <a:prstGeom prst="rect">
            <a:avLst/>
          </a:prstGeom>
        </p:spPr>
      </p:pic>
      <p:pic>
        <p:nvPicPr>
          <p:cNvPr id="30" name="그림 29">
            <a:hlinkClick r:id="rId13" action="ppaction://hlinksldjump"/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hlinkClick r:id="rId15" action="ppaction://hlinksldjump"/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pic>
        <p:nvPicPr>
          <p:cNvPr id="39" name="그림 38">
            <a:hlinkClick r:id="rId17" action="ppaction://hlinksldjump"/>
            <a:extLst>
              <a:ext uri="{FF2B5EF4-FFF2-40B4-BE49-F238E27FC236}">
                <a16:creationId xmlns:a16="http://schemas.microsoft.com/office/drawing/2014/main" id="{D8ED8327-FDEA-4E64-AE52-4DB7C480D3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8367" y="2432797"/>
            <a:ext cx="2703591" cy="1521349"/>
          </a:xfrm>
          <a:prstGeom prst="rect">
            <a:avLst/>
          </a:prstGeom>
        </p:spPr>
      </p:pic>
      <p:sp>
        <p:nvSpPr>
          <p:cNvPr id="17" name="Google Shape;127;p5">
            <a:extLst>
              <a:ext uri="{FF2B5EF4-FFF2-40B4-BE49-F238E27FC236}">
                <a16:creationId xmlns:a16="http://schemas.microsoft.com/office/drawing/2014/main" id="{DC6792D0-39BD-491B-9549-FF2B47A38704}"/>
              </a:ext>
            </a:extLst>
          </p:cNvPr>
          <p:cNvSpPr txBox="1"/>
          <p:nvPr/>
        </p:nvSpPr>
        <p:spPr>
          <a:xfrm>
            <a:off x="203432" y="6459865"/>
            <a:ext cx="589256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프로토타입 링크 : </a:t>
            </a:r>
            <a:r>
              <a:rPr lang="ko-KR" sz="1100" b="1" i="0" u="sng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https://ovenapp.io/view/rgH6EKE3ji16soJNAHgRflEkOoGayG81/</a:t>
            </a:r>
            <a:r>
              <a:rPr lang="ko-KR" sz="1100" b="1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391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E70FA-F50A-4B71-BD1C-A02EF35928C5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hlinkClick r:id="rId10" action="ppaction://hlinksldjump"/>
            <a:extLst>
              <a:ext uri="{FF2B5EF4-FFF2-40B4-BE49-F238E27FC236}">
                <a16:creationId xmlns:a16="http://schemas.microsoft.com/office/drawing/2014/main" id="{00FC4004-DE63-4C29-BD05-65CAFC168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80" y="1199619"/>
            <a:ext cx="9314440" cy="52678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김진섭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849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81D90E-7134-4146-9A99-FCBD1F0751C5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김진섭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5" name="그림 24">
            <a:hlinkClick r:id="rId10" action="ppaction://hlinksldjump"/>
            <a:extLst>
              <a:ext uri="{FF2B5EF4-FFF2-40B4-BE49-F238E27FC236}">
                <a16:creationId xmlns:a16="http://schemas.microsoft.com/office/drawing/2014/main" id="{53A564EF-84ED-4000-9EA9-C055567B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924" y="1199619"/>
            <a:ext cx="9356971" cy="52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1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D685E4-73EB-496C-A4CE-1E1BD442CDCE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김민수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1" name="그림 20">
            <a:hlinkClick r:id="rId10" action="ppaction://hlinksldjump"/>
            <a:extLst>
              <a:ext uri="{FF2B5EF4-FFF2-40B4-BE49-F238E27FC236}">
                <a16:creationId xmlns:a16="http://schemas.microsoft.com/office/drawing/2014/main" id="{CE18140F-A3F1-407A-9395-7656D4347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780" y="1230090"/>
            <a:ext cx="9314440" cy="52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AFF0C2-3316-4223-98EB-317B89A9E6D5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김민수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7" name="그림 26">
            <a:hlinkClick r:id="rId10" action="ppaction://hlinksldjump"/>
            <a:extLst>
              <a:ext uri="{FF2B5EF4-FFF2-40B4-BE49-F238E27FC236}">
                <a16:creationId xmlns:a16="http://schemas.microsoft.com/office/drawing/2014/main" id="{2A73BE61-D031-4412-AA95-3F84F9074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778" y="1193330"/>
            <a:ext cx="9343376" cy="52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6DD0A1-8747-43F3-92AA-C9F163C38133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5E411AD-5A58-47F7-AAD6-874A1FA8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Overview</a:t>
            </a:r>
            <a:endParaRPr lang="ko-KR" altLang="en-US" sz="2800" b="1" dirty="0">
              <a:solidFill>
                <a:srgbClr val="00D3AB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63CD71B-D9B5-4901-9E85-16D97BD32AC4}"/>
              </a:ext>
            </a:extLst>
          </p:cNvPr>
          <p:cNvSpPr txBox="1">
            <a:spLocks/>
          </p:cNvSpPr>
          <p:nvPr/>
        </p:nvSpPr>
        <p:spPr>
          <a:xfrm>
            <a:off x="838200" y="1336648"/>
            <a:ext cx="4295862" cy="50197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구현기능</a:t>
            </a:r>
            <a:endParaRPr lang="en-US" altLang="ko-KR" sz="2000" b="1" dirty="0"/>
          </a:p>
          <a:p>
            <a:pPr marL="540000">
              <a:lnSpc>
                <a:spcPct val="150000"/>
              </a:lnSpc>
            </a:pPr>
            <a:r>
              <a:rPr lang="en-US" altLang="ko-KR" sz="2000" dirty="0"/>
              <a:t>2.1. </a:t>
            </a:r>
            <a:r>
              <a:rPr lang="ko-KR" altLang="en-US" sz="2000" dirty="0"/>
              <a:t>필수기능</a:t>
            </a:r>
            <a:endParaRPr lang="en-US" altLang="ko-KR" sz="2000" dirty="0"/>
          </a:p>
          <a:p>
            <a:pPr marL="540000">
              <a:lnSpc>
                <a:spcPct val="150000"/>
              </a:lnSpc>
            </a:pPr>
            <a:r>
              <a:rPr lang="en-US" altLang="ko-KR" sz="2000" dirty="0"/>
              <a:t>2.2. </a:t>
            </a:r>
            <a:r>
              <a:rPr lang="ko-KR" altLang="en-US" sz="2000" dirty="0"/>
              <a:t>부가기능</a:t>
            </a:r>
            <a:endParaRPr lang="en-US" altLang="ko-KR" sz="2000" b="1" dirty="0"/>
          </a:p>
          <a:p>
            <a:pPr marL="457200" indent="-457200">
              <a:lnSpc>
                <a:spcPct val="200000"/>
              </a:lnSpc>
              <a:buFont typeface="+mj-lt"/>
              <a:buAutoNum type="arabicPeriod" startAt="3"/>
            </a:pPr>
            <a:r>
              <a:rPr lang="ko-KR" altLang="en-US" sz="2000" b="1" dirty="0"/>
              <a:t>역할분담</a:t>
            </a:r>
            <a:endParaRPr lang="en-US" altLang="ko-KR" sz="2000" b="1" dirty="0"/>
          </a:p>
          <a:p>
            <a:pPr marL="457200" indent="-457200">
              <a:lnSpc>
                <a:spcPct val="200000"/>
              </a:lnSpc>
              <a:buFont typeface="+mj-lt"/>
              <a:buAutoNum type="arabicPeriod" startAt="3"/>
            </a:pPr>
            <a:r>
              <a:rPr lang="ko-KR" altLang="en-US" sz="2000" b="1" dirty="0"/>
              <a:t>수행과정</a:t>
            </a:r>
            <a:endParaRPr lang="en-US" altLang="ko-KR" sz="2000" b="1" dirty="0"/>
          </a:p>
          <a:p>
            <a:pPr marL="457200" indent="-457200">
              <a:lnSpc>
                <a:spcPct val="200000"/>
              </a:lnSpc>
              <a:buFont typeface="+mj-lt"/>
              <a:buAutoNum type="arabicPeriod" startAt="3"/>
            </a:pPr>
            <a:r>
              <a:rPr lang="ko-KR" altLang="en-US" sz="2000" b="1" dirty="0"/>
              <a:t>시연</a:t>
            </a:r>
            <a:endParaRPr lang="en-US" altLang="ko-KR" sz="2000" b="1" dirty="0"/>
          </a:p>
          <a:p>
            <a:pPr marL="457200" indent="-457200">
              <a:lnSpc>
                <a:spcPct val="200000"/>
              </a:lnSpc>
              <a:buFont typeface="+mj-lt"/>
              <a:buAutoNum type="arabicPeriod" startAt="3"/>
            </a:pPr>
            <a:r>
              <a:rPr lang="ko-KR" altLang="en-US" sz="2000" b="1" dirty="0"/>
              <a:t>소감</a:t>
            </a:r>
            <a:endParaRPr lang="en-US" altLang="ko-KR" sz="2000" b="1" dirty="0"/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EC978CFE-C71C-47DB-B462-E8B61A41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4BA4C25-D4B4-4CB2-B0E0-A897B8CB8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74979"/>
              </p:ext>
            </p:extLst>
          </p:nvPr>
        </p:nvGraphicFramePr>
        <p:xfrm>
          <a:off x="5517943" y="4503479"/>
          <a:ext cx="5835857" cy="1600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26962">
                  <a:extLst>
                    <a:ext uri="{9D8B030D-6E8A-4147-A177-3AD203B41FA5}">
                      <a16:colId xmlns:a16="http://schemas.microsoft.com/office/drawing/2014/main" val="711195938"/>
                    </a:ext>
                  </a:extLst>
                </a:gridCol>
                <a:gridCol w="1082179">
                  <a:extLst>
                    <a:ext uri="{9D8B030D-6E8A-4147-A177-3AD203B41FA5}">
                      <a16:colId xmlns:a16="http://schemas.microsoft.com/office/drawing/2014/main" val="3936239770"/>
                    </a:ext>
                  </a:extLst>
                </a:gridCol>
                <a:gridCol w="755010">
                  <a:extLst>
                    <a:ext uri="{9D8B030D-6E8A-4147-A177-3AD203B41FA5}">
                      <a16:colId xmlns:a16="http://schemas.microsoft.com/office/drawing/2014/main" val="4014472000"/>
                    </a:ext>
                  </a:extLst>
                </a:gridCol>
                <a:gridCol w="3271706">
                  <a:extLst>
                    <a:ext uri="{9D8B030D-6E8A-4147-A177-3AD203B41FA5}">
                      <a16:colId xmlns:a16="http://schemas.microsoft.com/office/drawing/2014/main" val="1116952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버전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날짜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내용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7189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dirty="0"/>
                        <a:t>1.0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2021-09-14</a:t>
                      </a: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노수빈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첫 작성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846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1.1</a:t>
                      </a:r>
                      <a:endParaRPr lang="ko-KR" altLang="en-US" sz="90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2021-09-15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노수빈</a:t>
                      </a:r>
                      <a:endParaRPr lang="en-US" altLang="ko-KR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오타수정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예상 결과 이미지 변경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6348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2.0</a:t>
                      </a:r>
                      <a:endParaRPr lang="ko-KR" altLang="en-US" sz="90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2021-10-09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노수빈</a:t>
                      </a:r>
                      <a:endParaRPr lang="en-US" altLang="ko-KR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실제 수행에 따라 변경된 일정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내용 수정</a:t>
                      </a:r>
                      <a:endParaRPr lang="en-US" altLang="ko-KR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765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2.1</a:t>
                      </a:r>
                      <a:endParaRPr lang="ko-KR" altLang="en-US" sz="90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/>
                        <a:t>2021-10-18</a:t>
                      </a: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노수빈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이미지 위치 수정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발표용 </a:t>
                      </a:r>
                      <a:r>
                        <a:rPr lang="en-US" altLang="ko-KR" sz="900" dirty="0"/>
                        <a:t>-&gt; </a:t>
                      </a:r>
                      <a:r>
                        <a:rPr lang="ko-KR" altLang="en-US" sz="900" dirty="0"/>
                        <a:t>인쇄용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140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110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458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0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68B724-CD3D-45B4-9387-0ABF372CB3DF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노수빈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7" name="그림 26">
            <a:hlinkClick r:id="rId10" action="ppaction://hlinksldjump"/>
            <a:extLst>
              <a:ext uri="{FF2B5EF4-FFF2-40B4-BE49-F238E27FC236}">
                <a16:creationId xmlns:a16="http://schemas.microsoft.com/office/drawing/2014/main" id="{F87FD7C1-AF23-433E-A043-1F36695F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87" y="1190910"/>
            <a:ext cx="9338833" cy="52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325901-3B5C-45F3-B3B6-1422B8931E54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노수빈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1" name="그림 20">
            <a:hlinkClick r:id="rId10" action="ppaction://hlinksldjump"/>
            <a:extLst>
              <a:ext uri="{FF2B5EF4-FFF2-40B4-BE49-F238E27FC236}">
                <a16:creationId xmlns:a16="http://schemas.microsoft.com/office/drawing/2014/main" id="{4CE98F90-5CFB-4C1F-B2FC-E380F3DA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87" y="1201905"/>
            <a:ext cx="9337531" cy="52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6BE5A1-FEA5-480F-A8ED-4F403D651282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하병노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7" name="그림 26">
            <a:hlinkClick r:id="rId10" action="ppaction://hlinksldjump"/>
            <a:extLst>
              <a:ext uri="{FF2B5EF4-FFF2-40B4-BE49-F238E27FC236}">
                <a16:creationId xmlns:a16="http://schemas.microsoft.com/office/drawing/2014/main" id="{E7A04259-B298-4C64-94E8-4B59706D9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863" y="1204778"/>
            <a:ext cx="9314652" cy="52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189264-1159-4544-B1F0-86D2139FBB91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- </a:t>
            </a:r>
            <a:r>
              <a:rPr lang="ko-KR" altLang="en-US" sz="1100" b="1" dirty="0">
                <a:solidFill>
                  <a:srgbClr val="FFFFF3"/>
                </a:solidFill>
              </a:rPr>
              <a:t>스토리보드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기획단계 </a:t>
            </a:r>
            <a:r>
              <a:rPr lang="en-US" altLang="ko-KR" sz="2400" b="1" dirty="0">
                <a:solidFill>
                  <a:srgbClr val="000000"/>
                </a:solidFill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</a:rPr>
              <a:t>스토리보드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C1A352-CACB-4838-92C1-2F848D2F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6" y="2431827"/>
            <a:ext cx="2702681" cy="1530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CD511-4EF5-4A20-8257-3E3C8C2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6" y="4272307"/>
            <a:ext cx="2702304" cy="15231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5A790B-0C95-487E-9616-C589E177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" y="2429436"/>
            <a:ext cx="2702681" cy="1528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F1C78-521D-4D42-9BF0-7E78B30C0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" y="4272273"/>
            <a:ext cx="2702304" cy="15213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7D519-F522-4FC2-B1DD-668765AA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66" y="2429436"/>
            <a:ext cx="2711990" cy="15285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EF0A2F-4093-4EDF-8FD4-FB1CBBB83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367" y="4272274"/>
            <a:ext cx="2703591" cy="15213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77BE94-BA89-44B3-B913-028AB9B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25" y="2429367"/>
            <a:ext cx="2702681" cy="15247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63B588-AE99-4FE1-8D01-A7D5BF82A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726" y="4282986"/>
            <a:ext cx="2702305" cy="1524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90D659-D3F5-4026-928E-06563ABDE512}"/>
              </a:ext>
            </a:extLst>
          </p:cNvPr>
          <p:cNvSpPr txBox="1"/>
          <p:nvPr/>
        </p:nvSpPr>
        <p:spPr>
          <a:xfrm>
            <a:off x="1523970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김진섭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684C79-2056-42E8-B28B-D68A76467DAA}"/>
              </a:ext>
            </a:extLst>
          </p:cNvPr>
          <p:cNvSpPr txBox="1"/>
          <p:nvPr/>
        </p:nvSpPr>
        <p:spPr>
          <a:xfrm>
            <a:off x="4360052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김민수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AF1F1-559F-4281-BBF6-B820792818AA}"/>
              </a:ext>
            </a:extLst>
          </p:cNvPr>
          <p:cNvSpPr txBox="1"/>
          <p:nvPr/>
        </p:nvSpPr>
        <p:spPr>
          <a:xfrm>
            <a:off x="7196134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노수빈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53E1C7-319A-4B3E-BB63-174707532F60}"/>
              </a:ext>
            </a:extLst>
          </p:cNvPr>
          <p:cNvSpPr txBox="1"/>
          <p:nvPr/>
        </p:nvSpPr>
        <p:spPr>
          <a:xfrm>
            <a:off x="10039768" y="18528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하병노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03A5F-F85E-4E23-AA82-81574170A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13E6-4C48-470B-B0F0-CEA7CE765C5C}"/>
              </a:ext>
            </a:extLst>
          </p:cNvPr>
          <p:cNvSpPr txBox="1"/>
          <p:nvPr/>
        </p:nvSpPr>
        <p:spPr>
          <a:xfrm>
            <a:off x="4325216" y="639606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하병노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1" name="그림 20">
            <a:hlinkClick r:id="rId10" action="ppaction://hlinksldjump"/>
            <a:extLst>
              <a:ext uri="{FF2B5EF4-FFF2-40B4-BE49-F238E27FC236}">
                <a16:creationId xmlns:a16="http://schemas.microsoft.com/office/drawing/2014/main" id="{CC7C0A63-C0F6-43A2-A083-8BDCB67CC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9864" y="1216873"/>
            <a:ext cx="9313356" cy="52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3FB0BF-6592-4E16-A177-0A712BA98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" t="7873" r="4287"/>
          <a:stretch/>
        </p:blipFill>
        <p:spPr>
          <a:xfrm>
            <a:off x="1070926" y="619963"/>
            <a:ext cx="9792789" cy="5847464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– </a:t>
            </a:r>
            <a:r>
              <a:rPr lang="ko-KR" altLang="en-US" sz="1100" b="1" dirty="0">
                <a:solidFill>
                  <a:srgbClr val="FFFFF3"/>
                </a:solidFill>
              </a:rPr>
              <a:t>제작단계</a:t>
            </a:r>
            <a:r>
              <a:rPr lang="en-US" altLang="ko-KR" sz="1100" b="1" dirty="0">
                <a:solidFill>
                  <a:srgbClr val="FFFFF3"/>
                </a:solidFill>
              </a:rPr>
              <a:t>(Backend) : ERD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제작단계</a:t>
            </a:r>
            <a:r>
              <a:rPr lang="en-US" altLang="ko-KR" sz="2400" b="1" dirty="0">
                <a:solidFill>
                  <a:srgbClr val="000000"/>
                </a:solidFill>
              </a:rPr>
              <a:t>(Backend)</a:t>
            </a:r>
            <a:r>
              <a:rPr lang="ko-KR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:</a:t>
            </a:r>
            <a:r>
              <a:rPr lang="ko-KR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ERD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5298D-26BB-4468-A08D-E2E0B54B7EFA}"/>
              </a:ext>
            </a:extLst>
          </p:cNvPr>
          <p:cNvSpPr/>
          <p:nvPr/>
        </p:nvSpPr>
        <p:spPr>
          <a:xfrm>
            <a:off x="962025" y="1472657"/>
            <a:ext cx="10391775" cy="4765380"/>
          </a:xfrm>
          <a:custGeom>
            <a:avLst/>
            <a:gdLst>
              <a:gd name="connsiteX0" fmla="*/ 0 w 10391774"/>
              <a:gd name="connsiteY0" fmla="*/ 0 h 4765380"/>
              <a:gd name="connsiteX1" fmla="*/ 10391774 w 10391774"/>
              <a:gd name="connsiteY1" fmla="*/ 0 h 4765380"/>
              <a:gd name="connsiteX2" fmla="*/ 10391774 w 10391774"/>
              <a:gd name="connsiteY2" fmla="*/ 4765380 h 4765380"/>
              <a:gd name="connsiteX3" fmla="*/ 0 w 10391774"/>
              <a:gd name="connsiteY3" fmla="*/ 4765380 h 4765380"/>
              <a:gd name="connsiteX4" fmla="*/ 0 w 10391774"/>
              <a:gd name="connsiteY4" fmla="*/ 0 h 4765380"/>
              <a:gd name="connsiteX0" fmla="*/ 0 w 10391774"/>
              <a:gd name="connsiteY0" fmla="*/ 0 h 4765380"/>
              <a:gd name="connsiteX1" fmla="*/ 7372350 w 10391774"/>
              <a:gd name="connsiteY1" fmla="*/ 3718 h 4765380"/>
              <a:gd name="connsiteX2" fmla="*/ 10391774 w 10391774"/>
              <a:gd name="connsiteY2" fmla="*/ 0 h 4765380"/>
              <a:gd name="connsiteX3" fmla="*/ 10391774 w 10391774"/>
              <a:gd name="connsiteY3" fmla="*/ 4765380 h 4765380"/>
              <a:gd name="connsiteX4" fmla="*/ 0 w 10391774"/>
              <a:gd name="connsiteY4" fmla="*/ 4765380 h 4765380"/>
              <a:gd name="connsiteX5" fmla="*/ 0 w 10391774"/>
              <a:gd name="connsiteY5" fmla="*/ 0 h 4765380"/>
              <a:gd name="connsiteX0" fmla="*/ 0 w 10391775"/>
              <a:gd name="connsiteY0" fmla="*/ 0 h 4765380"/>
              <a:gd name="connsiteX1" fmla="*/ 7372350 w 10391775"/>
              <a:gd name="connsiteY1" fmla="*/ 3718 h 4765380"/>
              <a:gd name="connsiteX2" fmla="*/ 10391774 w 10391775"/>
              <a:gd name="connsiteY2" fmla="*/ 0 h 4765380"/>
              <a:gd name="connsiteX3" fmla="*/ 10391775 w 10391775"/>
              <a:gd name="connsiteY3" fmla="*/ 1251493 h 4765380"/>
              <a:gd name="connsiteX4" fmla="*/ 10391774 w 10391775"/>
              <a:gd name="connsiteY4" fmla="*/ 4765380 h 4765380"/>
              <a:gd name="connsiteX5" fmla="*/ 0 w 10391775"/>
              <a:gd name="connsiteY5" fmla="*/ 4765380 h 4765380"/>
              <a:gd name="connsiteX6" fmla="*/ 0 w 10391775"/>
              <a:gd name="connsiteY6" fmla="*/ 0 h 4765380"/>
              <a:gd name="connsiteX0" fmla="*/ 0 w 10391775"/>
              <a:gd name="connsiteY0" fmla="*/ 0 h 4765380"/>
              <a:gd name="connsiteX1" fmla="*/ 7372350 w 10391775"/>
              <a:gd name="connsiteY1" fmla="*/ 3718 h 4765380"/>
              <a:gd name="connsiteX2" fmla="*/ 7372349 w 10391775"/>
              <a:gd name="connsiteY2" fmla="*/ 1171575 h 4765380"/>
              <a:gd name="connsiteX3" fmla="*/ 10391775 w 10391775"/>
              <a:gd name="connsiteY3" fmla="*/ 1251493 h 4765380"/>
              <a:gd name="connsiteX4" fmla="*/ 10391774 w 10391775"/>
              <a:gd name="connsiteY4" fmla="*/ 4765380 h 4765380"/>
              <a:gd name="connsiteX5" fmla="*/ 0 w 10391775"/>
              <a:gd name="connsiteY5" fmla="*/ 4765380 h 4765380"/>
              <a:gd name="connsiteX6" fmla="*/ 0 w 10391775"/>
              <a:gd name="connsiteY6" fmla="*/ 0 h 4765380"/>
              <a:gd name="connsiteX0" fmla="*/ 0 w 10391775"/>
              <a:gd name="connsiteY0" fmla="*/ 0 h 4765380"/>
              <a:gd name="connsiteX1" fmla="*/ 7372350 w 10391775"/>
              <a:gd name="connsiteY1" fmla="*/ 3718 h 4765380"/>
              <a:gd name="connsiteX2" fmla="*/ 7372349 w 10391775"/>
              <a:gd name="connsiteY2" fmla="*/ 1171575 h 4765380"/>
              <a:gd name="connsiteX3" fmla="*/ 10391775 w 10391775"/>
              <a:gd name="connsiteY3" fmla="*/ 1251493 h 4765380"/>
              <a:gd name="connsiteX4" fmla="*/ 10391774 w 10391775"/>
              <a:gd name="connsiteY4" fmla="*/ 4765380 h 4765380"/>
              <a:gd name="connsiteX5" fmla="*/ 0 w 10391775"/>
              <a:gd name="connsiteY5" fmla="*/ 4765380 h 4765380"/>
              <a:gd name="connsiteX6" fmla="*/ 0 w 10391775"/>
              <a:gd name="connsiteY6" fmla="*/ 0 h 4765380"/>
              <a:gd name="connsiteX0" fmla="*/ 0 w 10391775"/>
              <a:gd name="connsiteY0" fmla="*/ 0 h 4765380"/>
              <a:gd name="connsiteX1" fmla="*/ 7372350 w 10391775"/>
              <a:gd name="connsiteY1" fmla="*/ 3718 h 4765380"/>
              <a:gd name="connsiteX2" fmla="*/ 7372349 w 10391775"/>
              <a:gd name="connsiteY2" fmla="*/ 1171575 h 4765380"/>
              <a:gd name="connsiteX3" fmla="*/ 10391775 w 10391775"/>
              <a:gd name="connsiteY3" fmla="*/ 1251493 h 4765380"/>
              <a:gd name="connsiteX4" fmla="*/ 10391774 w 10391775"/>
              <a:gd name="connsiteY4" fmla="*/ 4765380 h 4765380"/>
              <a:gd name="connsiteX5" fmla="*/ 0 w 10391775"/>
              <a:gd name="connsiteY5" fmla="*/ 4765380 h 4765380"/>
              <a:gd name="connsiteX6" fmla="*/ 0 w 10391775"/>
              <a:gd name="connsiteY6" fmla="*/ 0 h 4765380"/>
              <a:gd name="connsiteX0" fmla="*/ 0 w 10391775"/>
              <a:gd name="connsiteY0" fmla="*/ 0 h 4765380"/>
              <a:gd name="connsiteX1" fmla="*/ 7372350 w 10391775"/>
              <a:gd name="connsiteY1" fmla="*/ 3718 h 4765380"/>
              <a:gd name="connsiteX2" fmla="*/ 7362824 w 10391775"/>
              <a:gd name="connsiteY2" fmla="*/ 1266825 h 4765380"/>
              <a:gd name="connsiteX3" fmla="*/ 10391775 w 10391775"/>
              <a:gd name="connsiteY3" fmla="*/ 1251493 h 4765380"/>
              <a:gd name="connsiteX4" fmla="*/ 10391774 w 10391775"/>
              <a:gd name="connsiteY4" fmla="*/ 4765380 h 4765380"/>
              <a:gd name="connsiteX5" fmla="*/ 0 w 10391775"/>
              <a:gd name="connsiteY5" fmla="*/ 4765380 h 4765380"/>
              <a:gd name="connsiteX6" fmla="*/ 0 w 10391775"/>
              <a:gd name="connsiteY6" fmla="*/ 0 h 476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1775" h="4765380">
                <a:moveTo>
                  <a:pt x="0" y="0"/>
                </a:moveTo>
                <a:lnTo>
                  <a:pt x="7372350" y="3718"/>
                </a:lnTo>
                <a:cubicBezTo>
                  <a:pt x="7372350" y="393004"/>
                  <a:pt x="7362824" y="877539"/>
                  <a:pt x="7362824" y="1266825"/>
                </a:cubicBezTo>
                <a:lnTo>
                  <a:pt x="10391775" y="1251493"/>
                </a:lnTo>
                <a:cubicBezTo>
                  <a:pt x="10391775" y="2422789"/>
                  <a:pt x="10391774" y="3594084"/>
                  <a:pt x="10391774" y="4765380"/>
                </a:cubicBezTo>
                <a:lnTo>
                  <a:pt x="0" y="476538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34A225-EA05-40AC-9D35-15CA7157C9D6}"/>
              </a:ext>
            </a:extLst>
          </p:cNvPr>
          <p:cNvSpPr/>
          <p:nvPr/>
        </p:nvSpPr>
        <p:spPr>
          <a:xfrm>
            <a:off x="4838700" y="470206"/>
            <a:ext cx="6282374" cy="2158694"/>
          </a:xfrm>
          <a:prstGeom prst="rect">
            <a:avLst/>
          </a:prstGeom>
          <a:noFill/>
          <a:ln w="57150">
            <a:solidFill>
              <a:srgbClr val="4876E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F2CA1-2EF0-46E1-A7BF-BBB38F3B4E77}"/>
              </a:ext>
            </a:extLst>
          </p:cNvPr>
          <p:cNvSpPr/>
          <p:nvPr/>
        </p:nvSpPr>
        <p:spPr>
          <a:xfrm>
            <a:off x="6962775" y="4886324"/>
            <a:ext cx="3196274" cy="1730859"/>
          </a:xfrm>
          <a:prstGeom prst="rect">
            <a:avLst/>
          </a:prstGeom>
          <a:noFill/>
          <a:ln w="57150">
            <a:solidFill>
              <a:srgbClr val="4876E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2" name="Google Shape;762;p59">
            <a:extLst>
              <a:ext uri="{FF2B5EF4-FFF2-40B4-BE49-F238E27FC236}">
                <a16:creationId xmlns:a16="http://schemas.microsoft.com/office/drawing/2014/main" id="{2E9E6C66-7762-4532-9194-99EBDBB5383B}"/>
              </a:ext>
            </a:extLst>
          </p:cNvPr>
          <p:cNvSpPr txBox="1"/>
          <p:nvPr/>
        </p:nvSpPr>
        <p:spPr>
          <a:xfrm>
            <a:off x="203432" y="6459865"/>
            <a:ext cx="50312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 링크 : </a:t>
            </a:r>
            <a:r>
              <a:rPr lang="ko-KR" sz="11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https://www.erdcloud.com/d/Lrv4wrHmegtLmExi5</a:t>
            </a: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64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A88C851F-494E-43D9-AFC2-A4776A271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5"/>
          <a:stretch/>
        </p:blipFill>
        <p:spPr>
          <a:xfrm>
            <a:off x="6658082" y="1334621"/>
            <a:ext cx="4537432" cy="221334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247766F-D6F6-4B41-B7EC-14453A8FE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7" t="10022" r="13382" b="9099"/>
          <a:stretch/>
        </p:blipFill>
        <p:spPr>
          <a:xfrm>
            <a:off x="6667096" y="1325837"/>
            <a:ext cx="4567550" cy="25709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E05A57B-E48F-4F31-9359-E43DC55CA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1" t="10022" r="14278" b="15142"/>
          <a:stretch/>
        </p:blipFill>
        <p:spPr>
          <a:xfrm>
            <a:off x="6664603" y="1324045"/>
            <a:ext cx="4575479" cy="25709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– </a:t>
            </a:r>
            <a:r>
              <a:rPr lang="ko-KR" altLang="en-US" sz="1100" b="1" dirty="0">
                <a:solidFill>
                  <a:srgbClr val="FFFFF3"/>
                </a:solidFill>
              </a:rPr>
              <a:t>제작단계</a:t>
            </a:r>
            <a:r>
              <a:rPr lang="en-US" altLang="ko-KR" sz="1100" b="1" dirty="0">
                <a:solidFill>
                  <a:srgbClr val="FFFFF3"/>
                </a:solidFill>
              </a:rPr>
              <a:t>(Backend) : URL</a:t>
            </a:r>
            <a:r>
              <a:rPr lang="ko-KR" altLang="en-US" sz="1100" b="1" dirty="0">
                <a:solidFill>
                  <a:srgbClr val="FFFFF3"/>
                </a:solidFill>
              </a:rPr>
              <a:t> 설계</a:t>
            </a:r>
            <a:endParaRPr lang="en-US" altLang="ko-KR" sz="1100" b="1" dirty="0">
              <a:solidFill>
                <a:srgbClr val="FFFFF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제작단계</a:t>
            </a:r>
            <a:r>
              <a:rPr lang="en-US" altLang="ko-KR" sz="2400" b="1" dirty="0">
                <a:solidFill>
                  <a:srgbClr val="000000"/>
                </a:solidFill>
              </a:rPr>
              <a:t>(Backend)</a:t>
            </a:r>
            <a:r>
              <a:rPr lang="ko-KR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:</a:t>
            </a:r>
            <a:r>
              <a:rPr lang="ko-KR" altLang="en-US" sz="2400" b="1" dirty="0">
                <a:solidFill>
                  <a:srgbClr val="000000"/>
                </a:solidFill>
              </a:rPr>
              <a:t> 페이지 구조도</a:t>
            </a:r>
            <a:r>
              <a:rPr lang="en-US" altLang="ko-KR" sz="2400" b="1" dirty="0">
                <a:solidFill>
                  <a:srgbClr val="000000"/>
                </a:solidFill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URL </a:t>
            </a:r>
            <a:r>
              <a:rPr lang="ko-KR" altLang="en-US" sz="2400" b="1" dirty="0">
                <a:solidFill>
                  <a:srgbClr val="000000"/>
                </a:solidFill>
              </a:rPr>
              <a:t>설계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83AA87-97DE-4647-BCA5-D4AB1752D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7" t="14696" r="-785" b="5964"/>
          <a:stretch/>
        </p:blipFill>
        <p:spPr>
          <a:xfrm>
            <a:off x="601978" y="1325837"/>
            <a:ext cx="4139581" cy="5030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7FF35-C21C-4447-9132-2297BB8F5B7D}"/>
              </a:ext>
            </a:extLst>
          </p:cNvPr>
          <p:cNvSpPr txBox="1"/>
          <p:nvPr/>
        </p:nvSpPr>
        <p:spPr>
          <a:xfrm>
            <a:off x="1981945" y="1222479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EAA37-B634-4E77-911B-FD77CEF61CA0}"/>
              </a:ext>
            </a:extLst>
          </p:cNvPr>
          <p:cNvSpPr txBox="1"/>
          <p:nvPr/>
        </p:nvSpPr>
        <p:spPr>
          <a:xfrm>
            <a:off x="3677523" y="148012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companyBoard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C06E1-1EAD-4AF9-92FB-982F449E0F82}"/>
              </a:ext>
            </a:extLst>
          </p:cNvPr>
          <p:cNvSpPr txBox="1"/>
          <p:nvPr/>
        </p:nvSpPr>
        <p:spPr>
          <a:xfrm>
            <a:off x="3677523" y="1856208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fedBoard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63B5C-31A7-4AF1-9D5B-9176F8827F0F}"/>
              </a:ext>
            </a:extLst>
          </p:cNvPr>
          <p:cNvSpPr txBox="1"/>
          <p:nvPr/>
        </p:nvSpPr>
        <p:spPr>
          <a:xfrm>
            <a:off x="3677523" y="2225889"/>
            <a:ext cx="1540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/main/qna/board.do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81255-299B-4B94-B59E-8B2A93CEB2B0}"/>
              </a:ext>
            </a:extLst>
          </p:cNvPr>
          <p:cNvSpPr txBox="1"/>
          <p:nvPr/>
        </p:nvSpPr>
        <p:spPr>
          <a:xfrm>
            <a:off x="3677523" y="257079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/join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0A85A-E596-44DD-BF0C-454DA0C8AC9F}"/>
              </a:ext>
            </a:extLst>
          </p:cNvPr>
          <p:cNvSpPr txBox="1"/>
          <p:nvPr/>
        </p:nvSpPr>
        <p:spPr>
          <a:xfrm>
            <a:off x="1789334" y="232457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/login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7E3E2-FFD1-47A5-9924-7B780E4402A4}"/>
              </a:ext>
            </a:extLst>
          </p:cNvPr>
          <p:cNvSpPr txBox="1"/>
          <p:nvPr/>
        </p:nvSpPr>
        <p:spPr>
          <a:xfrm>
            <a:off x="4848132" y="3594872"/>
            <a:ext cx="1563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myp?menu</a:t>
            </a:r>
            <a:r>
              <a:rPr lang="en-US" altLang="ko-KR" sz="1000" dirty="0">
                <a:solidFill>
                  <a:srgbClr val="000000"/>
                </a:solidFill>
              </a:rPr>
              <a:t>=resume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1759A-DF62-43D8-B67F-83EA3ECB6324}"/>
              </a:ext>
            </a:extLst>
          </p:cNvPr>
          <p:cNvSpPr txBox="1"/>
          <p:nvPr/>
        </p:nvSpPr>
        <p:spPr>
          <a:xfrm>
            <a:off x="3694194" y="3943998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myp?menu</a:t>
            </a:r>
            <a:r>
              <a:rPr lang="en-US" altLang="ko-KR" sz="1000" dirty="0">
                <a:solidFill>
                  <a:srgbClr val="000000"/>
                </a:solidFill>
              </a:rPr>
              <a:t>= file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0D6AB-214A-41DB-8096-10A1F7A285E5}"/>
              </a:ext>
            </a:extLst>
          </p:cNvPr>
          <p:cNvSpPr txBox="1"/>
          <p:nvPr/>
        </p:nvSpPr>
        <p:spPr>
          <a:xfrm>
            <a:off x="3694194" y="4323949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myp?menu</a:t>
            </a:r>
            <a:r>
              <a:rPr lang="en-US" altLang="ko-KR" sz="1000" dirty="0">
                <a:solidFill>
                  <a:srgbClr val="000000"/>
                </a:solidFill>
              </a:rPr>
              <a:t>=</a:t>
            </a:r>
            <a:r>
              <a:rPr lang="en-US" altLang="ko-KR" sz="1000" dirty="0" err="1">
                <a:solidFill>
                  <a:srgbClr val="000000"/>
                </a:solidFill>
              </a:rPr>
              <a:t>historyMng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FF77C-25B9-4C85-914E-B4C5876117D5}"/>
              </a:ext>
            </a:extLst>
          </p:cNvPr>
          <p:cNvSpPr txBox="1"/>
          <p:nvPr/>
        </p:nvSpPr>
        <p:spPr>
          <a:xfrm>
            <a:off x="3694194" y="5254766"/>
            <a:ext cx="909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mng</a:t>
            </a:r>
            <a:r>
              <a:rPr lang="en-US" altLang="ko-KR" sz="1000" dirty="0">
                <a:solidFill>
                  <a:srgbClr val="000000"/>
                </a:solidFill>
              </a:rPr>
              <a:t>/fed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B265B2-D186-4C37-878F-DD5329489AA6}"/>
              </a:ext>
            </a:extLst>
          </p:cNvPr>
          <p:cNvSpPr txBox="1"/>
          <p:nvPr/>
        </p:nvSpPr>
        <p:spPr>
          <a:xfrm>
            <a:off x="3694194" y="5634717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/mng/qna/board.do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6632F-9755-4549-A8C2-5D3577083220}"/>
              </a:ext>
            </a:extLst>
          </p:cNvPr>
          <p:cNvSpPr txBox="1"/>
          <p:nvPr/>
        </p:nvSpPr>
        <p:spPr>
          <a:xfrm>
            <a:off x="2671768" y="6009186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</a:rPr>
              <a:t>▶ </a:t>
            </a:r>
            <a:r>
              <a:rPr lang="en-US" altLang="ko-KR" sz="1000" dirty="0">
                <a:solidFill>
                  <a:srgbClr val="000000"/>
                </a:solidFill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</a:rPr>
              <a:t>mng</a:t>
            </a:r>
            <a:r>
              <a:rPr lang="en-US" altLang="ko-KR" sz="1000" dirty="0">
                <a:solidFill>
                  <a:srgbClr val="000000"/>
                </a:solidFill>
              </a:rPr>
              <a:t>/member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43996AF2-6223-425D-8F75-15B0F0912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26" b="-266"/>
          <a:stretch/>
        </p:blipFill>
        <p:spPr>
          <a:xfrm>
            <a:off x="6659943" y="1304594"/>
            <a:ext cx="4581224" cy="259042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17A7C38C-00DD-4E0E-AF02-408AD8EF3F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68" t="12121" r="7028" b="-952"/>
          <a:stretch/>
        </p:blipFill>
        <p:spPr>
          <a:xfrm>
            <a:off x="6658082" y="1323347"/>
            <a:ext cx="4568602" cy="25709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CD34982-8909-4214-9131-659227CE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53" t="-1" r="20319" b="30723"/>
          <a:stretch/>
        </p:blipFill>
        <p:spPr>
          <a:xfrm>
            <a:off x="6650119" y="1326436"/>
            <a:ext cx="4591047" cy="2567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8CAA95D-F794-4783-9692-38E28971C5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9558"/>
          <a:stretch/>
        </p:blipFill>
        <p:spPr>
          <a:xfrm>
            <a:off x="6656641" y="1308386"/>
            <a:ext cx="4587829" cy="25859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BE2C52F-E27C-42ED-AE86-9AF115431C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t="-1" r="-119" b="31389"/>
          <a:stretch/>
        </p:blipFill>
        <p:spPr>
          <a:xfrm>
            <a:off x="6653422" y="1308012"/>
            <a:ext cx="4586660" cy="25863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B8AF2E82-7ABF-45ED-90BB-534A0115DD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t="9944" r="6615" b="1179"/>
          <a:stretch/>
        </p:blipFill>
        <p:spPr>
          <a:xfrm>
            <a:off x="6654778" y="1309867"/>
            <a:ext cx="4586611" cy="25844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5C65E34-C37B-4BDD-87B4-950E14C59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344" b="76295"/>
          <a:stretch/>
        </p:blipFill>
        <p:spPr>
          <a:xfrm>
            <a:off x="7727255" y="983851"/>
            <a:ext cx="3467304" cy="1053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78385A-CD58-4AE0-B093-C0C552C15F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978" b="20652"/>
          <a:stretch/>
        </p:blipFill>
        <p:spPr>
          <a:xfrm>
            <a:off x="7727644" y="4172428"/>
            <a:ext cx="3805492" cy="21907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343DD647-A95D-4DAF-8EFB-CAC581F35F6B}"/>
              </a:ext>
            </a:extLst>
          </p:cNvPr>
          <p:cNvSpPr/>
          <p:nvPr/>
        </p:nvSpPr>
        <p:spPr>
          <a:xfrm>
            <a:off x="7689543" y="5304790"/>
            <a:ext cx="3550539" cy="626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566BA4A-7630-45C9-84E6-ABDFFBE9A2CB}"/>
              </a:ext>
            </a:extLst>
          </p:cNvPr>
          <p:cNvSpPr/>
          <p:nvPr/>
        </p:nvSpPr>
        <p:spPr>
          <a:xfrm>
            <a:off x="2702905" y="3497611"/>
            <a:ext cx="3734048" cy="1163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A1FD736-F642-49FB-A6E4-2F5D2A166DD3}"/>
              </a:ext>
            </a:extLst>
          </p:cNvPr>
          <p:cNvSpPr/>
          <p:nvPr/>
        </p:nvSpPr>
        <p:spPr>
          <a:xfrm>
            <a:off x="2434388" y="-1813660"/>
            <a:ext cx="3734048" cy="1276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19A3B65-1857-4732-991C-E864805937A7}"/>
              </a:ext>
            </a:extLst>
          </p:cNvPr>
          <p:cNvSpPr/>
          <p:nvPr/>
        </p:nvSpPr>
        <p:spPr>
          <a:xfrm>
            <a:off x="2434388" y="-845693"/>
            <a:ext cx="3734048" cy="530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9D303-E778-4BE4-B742-026AC39120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1572" y="1496068"/>
            <a:ext cx="3467653" cy="1519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44EF439-3D4C-4814-92F5-1D679595D19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3841" r="2344" b="52454"/>
          <a:stretch/>
        </p:blipFill>
        <p:spPr>
          <a:xfrm>
            <a:off x="7696085" y="3015402"/>
            <a:ext cx="3493140" cy="10612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3A2313-A72F-4942-8008-F9FDD299B013}"/>
              </a:ext>
            </a:extLst>
          </p:cNvPr>
          <p:cNvSpPr/>
          <p:nvPr/>
        </p:nvSpPr>
        <p:spPr>
          <a:xfrm>
            <a:off x="7687705" y="1490020"/>
            <a:ext cx="3550539" cy="1572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35" name="슬라이드 번호 개체 틀 2">
            <a:extLst>
              <a:ext uri="{FF2B5EF4-FFF2-40B4-BE49-F238E27FC236}">
                <a16:creationId xmlns:a16="http://schemas.microsoft.com/office/drawing/2014/main" id="{6111A2A3-4F82-4F49-A9BF-7589BBB7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5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89 0.4419 L -0.05989 0.441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89 0.4669 L -0.05989 0.4671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09596 0.2493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124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99" grpId="1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240D3F-3FF3-4728-A951-5EFA527A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94" y="1154384"/>
            <a:ext cx="2616781" cy="5294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BE5754-30EE-45B8-BAB2-5CE71BECC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40026"/>
          <a:stretch/>
        </p:blipFill>
        <p:spPr>
          <a:xfrm>
            <a:off x="6614724" y="1104038"/>
            <a:ext cx="2732357" cy="3622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F09E1-FBBF-4988-BDA5-69057EF2C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82"/>
          <a:stretch/>
        </p:blipFill>
        <p:spPr>
          <a:xfrm>
            <a:off x="8795949" y="1104038"/>
            <a:ext cx="2561686" cy="5455193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4. </a:t>
            </a:r>
            <a:r>
              <a:rPr lang="ko-KR" altLang="en-US" sz="1100" b="1" dirty="0">
                <a:solidFill>
                  <a:srgbClr val="FFFFF3"/>
                </a:solidFill>
              </a:rPr>
              <a:t>수행과정 </a:t>
            </a:r>
            <a:r>
              <a:rPr lang="en-US" altLang="ko-KR" sz="1100" b="1" dirty="0">
                <a:solidFill>
                  <a:srgbClr val="FFFFF3"/>
                </a:solidFill>
              </a:rPr>
              <a:t>– </a:t>
            </a:r>
            <a:r>
              <a:rPr lang="ko-KR" altLang="en-US" sz="1100" b="1" dirty="0">
                <a:solidFill>
                  <a:srgbClr val="FFFFF3"/>
                </a:solidFill>
              </a:rPr>
              <a:t>제작단계</a:t>
            </a:r>
            <a:r>
              <a:rPr lang="en-US" altLang="ko-KR" sz="1100" b="1" dirty="0">
                <a:solidFill>
                  <a:srgbClr val="FFFFF3"/>
                </a:solidFill>
              </a:rPr>
              <a:t>(Frontend) : </a:t>
            </a:r>
            <a:r>
              <a:rPr lang="ko-KR" altLang="en-US" sz="1100" b="1" dirty="0">
                <a:solidFill>
                  <a:srgbClr val="FFFFF3"/>
                </a:solidFill>
              </a:rPr>
              <a:t>디렉토리</a:t>
            </a:r>
            <a:r>
              <a:rPr lang="en-US" altLang="ko-KR" sz="1100" b="1" dirty="0">
                <a:solidFill>
                  <a:srgbClr val="FFFFF3"/>
                </a:solidFill>
              </a:rPr>
              <a:t>/</a:t>
            </a:r>
            <a:r>
              <a:rPr lang="ko-KR" altLang="en-US" sz="1100" b="1" dirty="0">
                <a:solidFill>
                  <a:srgbClr val="FFFFF3"/>
                </a:solidFill>
              </a:rPr>
              <a:t>파일 구조</a:t>
            </a:r>
            <a:endParaRPr lang="en-US" altLang="ko-KR" sz="1100" b="1" dirty="0">
              <a:solidFill>
                <a:srgbClr val="FFFFF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EE7DB-5D45-40CD-8ED1-4C09C0CF9038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제작단계</a:t>
            </a:r>
            <a:r>
              <a:rPr lang="en-US" altLang="ko-KR" sz="2400" b="1" dirty="0">
                <a:solidFill>
                  <a:srgbClr val="000000"/>
                </a:solidFill>
              </a:rPr>
              <a:t>(Frontend)</a:t>
            </a:r>
            <a:r>
              <a:rPr lang="ko-KR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</a:rPr>
              <a:t>:</a:t>
            </a:r>
            <a:r>
              <a:rPr lang="ko-KR" altLang="en-US" sz="2400" b="1" dirty="0">
                <a:solidFill>
                  <a:srgbClr val="000000"/>
                </a:solidFill>
              </a:rPr>
              <a:t> 디렉토리</a:t>
            </a:r>
            <a:r>
              <a:rPr lang="en-US" altLang="ko-KR" sz="2400" b="1" dirty="0">
                <a:solidFill>
                  <a:srgbClr val="000000"/>
                </a:solidFill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</a:rPr>
              <a:t>파일 구조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C138BD-5AB5-4F5B-9921-7EEC1040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94" y="1980513"/>
            <a:ext cx="2867425" cy="25816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FBDCB3-773E-41CC-927F-533B71D31F0A}"/>
              </a:ext>
            </a:extLst>
          </p:cNvPr>
          <p:cNvSpPr/>
          <p:nvPr/>
        </p:nvSpPr>
        <p:spPr>
          <a:xfrm>
            <a:off x="3752415" y="1110464"/>
            <a:ext cx="1307265" cy="221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7E543-9DD3-4403-B92F-92757E9E381C}"/>
              </a:ext>
            </a:extLst>
          </p:cNvPr>
          <p:cNvSpPr/>
          <p:nvPr/>
        </p:nvSpPr>
        <p:spPr>
          <a:xfrm>
            <a:off x="6717180" y="1043409"/>
            <a:ext cx="1307265" cy="221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9A888-F1F3-462A-AEA8-675852A7681C}"/>
              </a:ext>
            </a:extLst>
          </p:cNvPr>
          <p:cNvSpPr/>
          <p:nvPr/>
        </p:nvSpPr>
        <p:spPr>
          <a:xfrm>
            <a:off x="9083754" y="1054025"/>
            <a:ext cx="1307265" cy="221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71F58B-0E46-4202-90F7-64A8B1D3AE60}"/>
              </a:ext>
            </a:extLst>
          </p:cNvPr>
          <p:cNvSpPr/>
          <p:nvPr/>
        </p:nvSpPr>
        <p:spPr>
          <a:xfrm>
            <a:off x="6656219" y="2858783"/>
            <a:ext cx="1307265" cy="221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759D67-3B03-43F2-9C0B-863DBE7BC503}"/>
              </a:ext>
            </a:extLst>
          </p:cNvPr>
          <p:cNvSpPr/>
          <p:nvPr/>
        </p:nvSpPr>
        <p:spPr>
          <a:xfrm>
            <a:off x="6711162" y="4212966"/>
            <a:ext cx="1307265" cy="221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100" b="1" dirty="0">
              <a:solidFill>
                <a:srgbClr val="FFFFF3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BEF71E4-EA21-4AFA-90A8-931EA4FA7C27}"/>
              </a:ext>
            </a:extLst>
          </p:cNvPr>
          <p:cNvCxnSpPr/>
          <p:nvPr/>
        </p:nvCxnSpPr>
        <p:spPr>
          <a:xfrm flipH="1">
            <a:off x="2159723" y="2220683"/>
            <a:ext cx="3570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2239 0.0236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02361 L -0.0069 0.0490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0.04908 L -0.03815 0.1733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15 0.17338 L -0.03477 0.1997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EF1D8-D4BE-4BA9-90F6-B16FAE3B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5. </a:t>
            </a:r>
            <a:r>
              <a:rPr lang="ko-KR" altLang="en-US" sz="2800" b="1" dirty="0">
                <a:solidFill>
                  <a:srgbClr val="00D3AB"/>
                </a:solidFill>
              </a:rPr>
              <a:t>시연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08C44B-FD40-4A3A-9BB1-8548FEF9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3" y="1217104"/>
            <a:ext cx="5892343" cy="4859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127E6-E964-4818-8E90-BACEA9A32BC9}"/>
              </a:ext>
            </a:extLst>
          </p:cNvPr>
          <p:cNvSpPr txBox="1"/>
          <p:nvPr/>
        </p:nvSpPr>
        <p:spPr>
          <a:xfrm>
            <a:off x="2390775" y="6198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http://125.132.66.139:8080/</a:t>
            </a:r>
          </a:p>
        </p:txBody>
      </p:sp>
    </p:spTree>
    <p:extLst>
      <p:ext uri="{BB962C8B-B14F-4D97-AF65-F5344CB8AC3E}">
        <p14:creationId xmlns:p14="http://schemas.microsoft.com/office/powerpoint/2010/main" val="371487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325E4-8C12-4494-8586-943F3DE9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2085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B60057-C55E-4AC8-82F9-B77B6287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0117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컴퓨터 모니터 그림입니다. 로열티 무료 사진, 그림, 이미지 그리고 스톡포토그래피. Image 63841044.">
            <a:extLst>
              <a:ext uri="{FF2B5EF4-FFF2-40B4-BE49-F238E27FC236}">
                <a16:creationId xmlns:a16="http://schemas.microsoft.com/office/drawing/2014/main" id="{ED194FCC-4575-4529-B415-5BE9F3857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r="5850"/>
          <a:stretch/>
        </p:blipFill>
        <p:spPr bwMode="auto">
          <a:xfrm>
            <a:off x="6536398" y="2683543"/>
            <a:ext cx="5078798" cy="34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EF1D8-D4BE-4BA9-90F6-B16FAE3B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1. </a:t>
            </a:r>
            <a:r>
              <a:rPr lang="ko-KR" altLang="en-US" sz="2800" b="1" dirty="0">
                <a:solidFill>
                  <a:srgbClr val="00D3AB"/>
                </a:solidFill>
              </a:rPr>
              <a:t>프로젝트 개요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51A3D9-637D-46ED-9816-B3C1A5B3348B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A620F2-71F4-4514-B09C-07C625B1D135}"/>
              </a:ext>
            </a:extLst>
          </p:cNvPr>
          <p:cNvSpPr txBox="1"/>
          <p:nvPr/>
        </p:nvSpPr>
        <p:spPr>
          <a:xfrm>
            <a:off x="838199" y="4227911"/>
            <a:ext cx="34115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50000"/>
              </a:lnSpc>
            </a:pPr>
            <a:r>
              <a:rPr lang="en-US" altLang="ko-KR" dirty="0"/>
              <a:t>1) </a:t>
            </a:r>
            <a:r>
              <a:rPr lang="ko-KR" altLang="en-US" dirty="0"/>
              <a:t>사람인 </a:t>
            </a:r>
            <a:r>
              <a:rPr lang="en-US" altLang="ko-KR" sz="1400" dirty="0"/>
              <a:t>(</a:t>
            </a:r>
            <a:r>
              <a:rPr lang="ko-KR" altLang="en-US" sz="1400" dirty="0"/>
              <a:t>채용정보</a:t>
            </a:r>
            <a:r>
              <a:rPr lang="en-US" altLang="ko-KR" sz="1400" dirty="0"/>
              <a:t>, </a:t>
            </a:r>
            <a:r>
              <a:rPr lang="ko-KR" altLang="en-US" sz="1400" dirty="0"/>
              <a:t>이력정보</a:t>
            </a:r>
            <a:r>
              <a:rPr lang="en-US" altLang="ko-KR" sz="1400" dirty="0"/>
              <a:t>)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119E2F-96B5-41F6-8377-540A3DDEF754}"/>
              </a:ext>
            </a:extLst>
          </p:cNvPr>
          <p:cNvSpPr txBox="1"/>
          <p:nvPr/>
        </p:nvSpPr>
        <p:spPr>
          <a:xfrm>
            <a:off x="838199" y="4651961"/>
            <a:ext cx="428244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ko-KR" altLang="en-US" dirty="0" err="1"/>
              <a:t>자소설</a:t>
            </a:r>
            <a:r>
              <a:rPr lang="ko-KR" altLang="en-US" dirty="0"/>
              <a:t> 닷컴 </a:t>
            </a:r>
            <a:r>
              <a:rPr lang="en-US" altLang="ko-KR" sz="1400" dirty="0"/>
              <a:t>(</a:t>
            </a:r>
            <a:r>
              <a:rPr lang="ko-KR" altLang="en-US" sz="1400" dirty="0"/>
              <a:t>마이페이지 </a:t>
            </a:r>
            <a:r>
              <a:rPr lang="en-US" altLang="ko-KR" sz="1400" dirty="0"/>
              <a:t>– </a:t>
            </a:r>
            <a:r>
              <a:rPr lang="ko-KR" altLang="en-US" sz="1400" dirty="0"/>
              <a:t>자소서 관리</a:t>
            </a:r>
            <a:r>
              <a:rPr lang="en-US" altLang="ko-KR" sz="1400" dirty="0"/>
              <a:t>)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6C7B5C-7B3C-4208-885C-D9BA7B68ECEA}"/>
              </a:ext>
            </a:extLst>
          </p:cNvPr>
          <p:cNvSpPr txBox="1"/>
          <p:nvPr/>
        </p:nvSpPr>
        <p:spPr>
          <a:xfrm>
            <a:off x="838199" y="5054328"/>
            <a:ext cx="390797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50000"/>
              </a:lnSpc>
            </a:pPr>
            <a:r>
              <a:rPr lang="en-US" altLang="ko-KR" dirty="0"/>
              <a:t>3) </a:t>
            </a:r>
            <a:r>
              <a:rPr lang="ko-KR" altLang="en-US" dirty="0"/>
              <a:t>현대 </a:t>
            </a:r>
            <a:r>
              <a:rPr lang="ko-KR" altLang="en-US" dirty="0" err="1"/>
              <a:t>엔지비</a:t>
            </a:r>
            <a:r>
              <a:rPr lang="ko-KR" altLang="en-US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메인페이지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게시판</a:t>
            </a:r>
            <a:r>
              <a:rPr lang="en-US" altLang="ko-KR" sz="1400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CD66E2-1B9D-42AB-B8CE-313627855759}"/>
              </a:ext>
            </a:extLst>
          </p:cNvPr>
          <p:cNvSpPr txBox="1"/>
          <p:nvPr/>
        </p:nvSpPr>
        <p:spPr>
          <a:xfrm>
            <a:off x="838199" y="5459580"/>
            <a:ext cx="507879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>
              <a:lnSpc>
                <a:spcPct val="150000"/>
              </a:lnSpc>
            </a:pPr>
            <a:r>
              <a:rPr lang="en-US" altLang="ko-KR" sz="1800" dirty="0"/>
              <a:t>4) </a:t>
            </a:r>
            <a:r>
              <a:rPr lang="en-US" altLang="ko-KR" sz="1800" dirty="0" err="1"/>
              <a:t>StartBootStrap</a:t>
            </a:r>
            <a:r>
              <a:rPr lang="en-US" altLang="ko-KR" sz="1800" dirty="0"/>
              <a:t> sb-admin-2 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 페이지</a:t>
            </a:r>
            <a:r>
              <a:rPr lang="en-US" altLang="ko-KR" sz="1400" dirty="0"/>
              <a:t>)</a:t>
            </a:r>
            <a:endParaRPr lang="en-US" altLang="ko-KR" sz="2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704C7D0-136C-4998-8323-73EDBC9E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3" t="9527" r="1183"/>
          <a:stretch/>
        </p:blipFill>
        <p:spPr>
          <a:xfrm>
            <a:off x="6639119" y="2955019"/>
            <a:ext cx="4871845" cy="2554475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D74430E3-687A-4E38-8354-D61B664BC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7" r="2928"/>
          <a:stretch/>
        </p:blipFill>
        <p:spPr bwMode="auto">
          <a:xfrm>
            <a:off x="6646954" y="2945637"/>
            <a:ext cx="4864010" cy="25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E81EDB-1795-431F-BA1E-5347C82D92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9" t="13753" r="5958" b="2532"/>
          <a:stretch/>
        </p:blipFill>
        <p:spPr>
          <a:xfrm>
            <a:off x="6650322" y="2985526"/>
            <a:ext cx="4871662" cy="2493755"/>
          </a:xfrm>
          <a:prstGeom prst="rect">
            <a:avLst/>
          </a:prstGeom>
        </p:spPr>
      </p:pic>
      <p:pic>
        <p:nvPicPr>
          <p:cNvPr id="1037" name="그림 1036" descr="테이블이(가) 표시된 사진&#10;&#10;자동 생성된 설명">
            <a:extLst>
              <a:ext uri="{FF2B5EF4-FFF2-40B4-BE49-F238E27FC236}">
                <a16:creationId xmlns:a16="http://schemas.microsoft.com/office/drawing/2014/main" id="{6014152B-F1A4-40EF-A419-3ACEE8A235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>
          <a:xfrm>
            <a:off x="6639119" y="2940176"/>
            <a:ext cx="4879581" cy="256844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F06AC7C-4E6A-4A0D-8804-4117BDABCC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>
          <a:xfrm>
            <a:off x="6634032" y="2937129"/>
            <a:ext cx="4887206" cy="2578857"/>
          </a:xfrm>
          <a:prstGeom prst="rect">
            <a:avLst/>
          </a:prstGeom>
        </p:spPr>
      </p:pic>
      <p:sp>
        <p:nvSpPr>
          <p:cNvPr id="66" name="제목 1">
            <a:extLst>
              <a:ext uri="{FF2B5EF4-FFF2-40B4-BE49-F238E27FC236}">
                <a16:creationId xmlns:a16="http://schemas.microsoft.com/office/drawing/2014/main" id="{D15A549E-1C47-4D89-887D-29A41B71AF7E}"/>
              </a:ext>
            </a:extLst>
          </p:cNvPr>
          <p:cNvSpPr txBox="1">
            <a:spLocks/>
          </p:cNvSpPr>
          <p:nvPr/>
        </p:nvSpPr>
        <p:spPr>
          <a:xfrm>
            <a:off x="838199" y="1315427"/>
            <a:ext cx="5593761" cy="295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프로젝트명</a:t>
            </a:r>
            <a:endParaRPr lang="en-US" altLang="ko-KR" sz="2000" b="1" dirty="0"/>
          </a:p>
          <a:p>
            <a:pPr marL="360000">
              <a:lnSpc>
                <a:spcPct val="200000"/>
              </a:lnSpc>
            </a:pPr>
            <a:r>
              <a:rPr lang="en-US" altLang="ko-KR" sz="1800" dirty="0"/>
              <a:t>: RESUMY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주요 기능</a:t>
            </a:r>
            <a:endParaRPr lang="en-US" altLang="ko-KR" sz="2000" b="1" dirty="0"/>
          </a:p>
          <a:p>
            <a:pPr marL="360000">
              <a:lnSpc>
                <a:spcPct val="200000"/>
              </a:lnSpc>
            </a:pPr>
            <a:r>
              <a:rPr lang="en-US" altLang="ko-KR" sz="1800" dirty="0"/>
              <a:t>: </a:t>
            </a:r>
            <a:r>
              <a:rPr lang="ko-KR" altLang="en-US" sz="1800" dirty="0"/>
              <a:t>채용 지원 시에 필요한 문서 작성 및 보관 지원</a:t>
            </a:r>
            <a:endParaRPr lang="en-US" altLang="ko-KR" sz="18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참고 </a:t>
            </a:r>
            <a:r>
              <a:rPr lang="en-US" altLang="ko-KR" sz="20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947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8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2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876E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1C1999-3826-4C3F-A291-8AC88350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568818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5DD53-8083-4D05-8426-C73F33B3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75605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E141CE0-3470-4830-8230-0A7C54EE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22622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C03753-4FF4-4C2C-ADF2-91F60768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6260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BF8128-CA01-40E9-9F3F-F57FA4CE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362355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9536A-884E-4451-90B0-EF517E52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215186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C985B3-CE35-4E6D-92F7-1D04B1A3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73060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92B057-3B26-43A3-9CB1-1A4400C2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1931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710B43-5908-407F-A148-CE94B64B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7987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6DCA54-2CE3-4683-841E-AACC68D8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47409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C052414B-097A-4425-8636-2711DACB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66881" y="981073"/>
            <a:ext cx="3660133" cy="275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1B7099-0F8A-48DA-83A3-F3B652863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066882" y="981076"/>
            <a:ext cx="3660133" cy="27527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600EA7-4078-46ED-BD46-F96D02FEDDF6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C0D9790B-2CDA-4F47-BBF3-075CAE4F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7AFC73-3B5D-492F-BC0C-07AFF70BDC7E}"/>
              </a:ext>
            </a:extLst>
          </p:cNvPr>
          <p:cNvSpPr txBox="1"/>
          <p:nvPr/>
        </p:nvSpPr>
        <p:spPr>
          <a:xfrm>
            <a:off x="806569" y="774295"/>
            <a:ext cx="10547231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문제 원인</a:t>
            </a:r>
            <a:endParaRPr lang="en-US" altLang="ko-KR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01EB0-E508-4FDE-9DF9-B7A4961BA411}"/>
              </a:ext>
            </a:extLst>
          </p:cNvPr>
          <p:cNvSpPr txBox="1"/>
          <p:nvPr/>
        </p:nvSpPr>
        <p:spPr>
          <a:xfrm>
            <a:off x="2482098" y="4079470"/>
            <a:ext cx="8489831" cy="198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900" indent="-342900">
              <a:lnSpc>
                <a:spcPct val="200000"/>
              </a:lnSpc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</a:rPr>
              <a:t>채용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 정보와 함께 </a:t>
            </a:r>
            <a:r>
              <a:rPr lang="ko-KR" altLang="en-US" sz="1600" b="1" i="0" dirty="0">
                <a:solidFill>
                  <a:srgbClr val="4876EF"/>
                </a:solidFill>
                <a:effectLst/>
              </a:rPr>
              <a:t>자소서를 관리해주는 플랫폼의 부재 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보통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이력서만 관리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882900" indent="-342900">
              <a:lnSpc>
                <a:spcPct val="200000"/>
              </a:lnSpc>
              <a:buAutoNum type="arabicParenR"/>
            </a:pPr>
            <a:r>
              <a:rPr lang="ko-KR" altLang="en-US" sz="1600" dirty="0">
                <a:solidFill>
                  <a:srgbClr val="000000"/>
                </a:solidFill>
              </a:rPr>
              <a:t>이때문에 구직자는 자소서 작성 및 보관에 불편함 발생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882900" indent="-342900">
              <a:lnSpc>
                <a:spcPct val="200000"/>
              </a:lnSpc>
              <a:buAutoNum type="arabicParenR"/>
            </a:pPr>
            <a:r>
              <a:rPr lang="ko-KR" altLang="en-US" sz="1600" b="1" dirty="0">
                <a:solidFill>
                  <a:srgbClr val="4876EF"/>
                </a:solidFill>
              </a:rPr>
              <a:t>자소서 작성의 불편함 </a:t>
            </a:r>
            <a:r>
              <a:rPr lang="en-US" altLang="ko-KR" sz="1600" dirty="0">
                <a:solidFill>
                  <a:srgbClr val="000000"/>
                </a:solidFill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중복되는 항목에 대해 동일한 답변 </a:t>
            </a:r>
            <a:r>
              <a:rPr lang="ko-KR" altLang="en-US" sz="1600" dirty="0" err="1">
                <a:solidFill>
                  <a:srgbClr val="000000"/>
                </a:solidFill>
              </a:rPr>
              <a:t>재기입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882900" indent="-342900">
              <a:lnSpc>
                <a:spcPct val="200000"/>
              </a:lnSpc>
              <a:buAutoNum type="arabicParenR"/>
            </a:pPr>
            <a:r>
              <a:rPr lang="ko-KR" altLang="en-US" sz="1600" b="1" dirty="0">
                <a:solidFill>
                  <a:srgbClr val="4876EF"/>
                </a:solidFill>
              </a:rPr>
              <a:t>자소서 보관의 불편함</a:t>
            </a:r>
            <a:r>
              <a:rPr lang="ko-KR" altLang="en-US" sz="1600" dirty="0">
                <a:solidFill>
                  <a:srgbClr val="4876EF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클라우드</a:t>
            </a:r>
            <a:r>
              <a:rPr lang="en-US" altLang="ko-KR" sz="1600" dirty="0">
                <a:solidFill>
                  <a:srgbClr val="000000"/>
                </a:solidFill>
              </a:rPr>
              <a:t>, USB </a:t>
            </a:r>
            <a:r>
              <a:rPr lang="ko-KR" altLang="en-US" sz="1600" dirty="0">
                <a:solidFill>
                  <a:srgbClr val="000000"/>
                </a:solidFill>
              </a:rPr>
              <a:t>등은 비용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이동성이 불편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13E0AB-B306-4E48-9DA9-9789B91D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04005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E15362-43A6-4EAF-B4BB-06D4C6C9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7000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64E564-4625-4E7F-824A-DA272C9C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491969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D9E805E-97B1-447A-BAF5-1157E925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5622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7E67CA-EFEF-4359-B418-AF23835D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84506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635894-65EC-4313-9BDC-6A803D8E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58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3C2E3C-07E3-4A9C-93BB-B39EE5C7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015328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9F6A80-CA9B-4ABC-9693-CF64FA2E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9865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3CA301-DD6A-43DA-A49D-26BEBF77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33646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CEF2CB-4526-40A3-AE9F-E1FADF12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45021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600EA7-4078-46ED-BD46-F96D02FEDDF6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C0D9790B-2CDA-4F47-BBF3-075CAE4F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2" name="그림 11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62E8D505-EBC9-451F-8C4B-7C545F055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66881" y="981073"/>
            <a:ext cx="3660133" cy="2752725"/>
          </a:xfrm>
          <a:prstGeom prst="rect">
            <a:avLst/>
          </a:prstGeom>
        </p:spPr>
      </p:pic>
      <p:pic>
        <p:nvPicPr>
          <p:cNvPr id="17" name="그림 16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C1BFE2B1-1CBB-48D1-8022-262EDC126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131692" y="981073"/>
            <a:ext cx="3660133" cy="2752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CC681D-BD12-4386-93EB-76ED3762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066882" y="981076"/>
            <a:ext cx="3660133" cy="27527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E7433E-1A9B-4006-9095-596240F1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7131692" y="981075"/>
            <a:ext cx="3660133" cy="27527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2884D1-ECDC-4B82-8798-76E0ACACB8A0}"/>
              </a:ext>
            </a:extLst>
          </p:cNvPr>
          <p:cNvSpPr txBox="1"/>
          <p:nvPr/>
        </p:nvSpPr>
        <p:spPr>
          <a:xfrm>
            <a:off x="806569" y="774295"/>
            <a:ext cx="10547231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기대효과</a:t>
            </a:r>
            <a:endParaRPr lang="en-US" altLang="ko-KR" sz="2400" b="1" dirty="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D50CC-8C4E-4152-B0B6-579991FDFD7B}"/>
              </a:ext>
            </a:extLst>
          </p:cNvPr>
          <p:cNvSpPr txBox="1"/>
          <p:nvPr/>
        </p:nvSpPr>
        <p:spPr>
          <a:xfrm>
            <a:off x="2482098" y="4079470"/>
            <a:ext cx="8489831" cy="14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000" indent="-342900">
              <a:lnSpc>
                <a:spcPct val="200000"/>
              </a:lnSpc>
              <a:buAutoNum type="arabicParenR"/>
            </a:pPr>
            <a:r>
              <a:rPr lang="ko-KR" altLang="en-US" sz="1600" i="0" dirty="0">
                <a:solidFill>
                  <a:srgbClr val="000000"/>
                </a:solidFill>
                <a:effectLst/>
              </a:rPr>
              <a:t>보관 자료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b="1" dirty="0">
                <a:solidFill>
                  <a:srgbClr val="4876EF"/>
                </a:solidFill>
              </a:rPr>
              <a:t>이력서</a:t>
            </a:r>
            <a:r>
              <a:rPr lang="en-US" altLang="ko-KR" sz="1600" b="1" dirty="0">
                <a:solidFill>
                  <a:srgbClr val="4876EF"/>
                </a:solidFill>
              </a:rPr>
              <a:t>, </a:t>
            </a:r>
            <a:r>
              <a:rPr lang="ko-KR" altLang="en-US" sz="1600" b="1" dirty="0">
                <a:solidFill>
                  <a:srgbClr val="4876EF"/>
                </a:solidFill>
              </a:rPr>
              <a:t>사진</a:t>
            </a:r>
            <a:r>
              <a:rPr lang="en-US" altLang="ko-KR" sz="1600" b="1" dirty="0">
                <a:solidFill>
                  <a:srgbClr val="4876EF"/>
                </a:solidFill>
              </a:rPr>
              <a:t>, </a:t>
            </a:r>
            <a:r>
              <a:rPr lang="ko-KR" altLang="en-US" sz="1600" b="1" dirty="0">
                <a:solidFill>
                  <a:srgbClr val="4876EF"/>
                </a:solidFill>
              </a:rPr>
              <a:t>자소서</a:t>
            </a:r>
            <a:r>
              <a:rPr lang="ko-KR" altLang="en-US" sz="1600" b="1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등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r>
              <a:rPr lang="ko-KR" altLang="en-US" sz="1600" dirty="0">
                <a:solidFill>
                  <a:srgbClr val="000000"/>
                </a:solidFill>
              </a:rPr>
              <a:t>를 언제 어디서든 확인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수정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참조 가능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882000" indent="-342900">
              <a:lnSpc>
                <a:spcPct val="200000"/>
              </a:lnSpc>
              <a:buAutoNum type="arabicParenR"/>
            </a:pPr>
            <a:r>
              <a:rPr lang="ko-KR" altLang="en-US" sz="1600" b="1" dirty="0">
                <a:solidFill>
                  <a:srgbClr val="4876EF"/>
                </a:solidFill>
              </a:rPr>
              <a:t>자소서 피드백</a:t>
            </a:r>
            <a:r>
              <a:rPr lang="ko-KR" altLang="en-US" sz="1600" dirty="0">
                <a:solidFill>
                  <a:srgbClr val="000000"/>
                </a:solidFill>
              </a:rPr>
              <a:t>을 통해 개인 자소서를 보다 완벽하게 만들어 갈 수 있음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882000" indent="-342900">
              <a:lnSpc>
                <a:spcPct val="200000"/>
              </a:lnSpc>
              <a:buAutoNum type="arabicParenR"/>
            </a:pPr>
            <a:r>
              <a:rPr lang="ko-KR" altLang="en-US" sz="1600" b="1" dirty="0">
                <a:solidFill>
                  <a:srgbClr val="4876EF"/>
                </a:solidFill>
              </a:rPr>
              <a:t>기업 채용 공고 및 일정</a:t>
            </a:r>
            <a:r>
              <a:rPr lang="ko-KR" altLang="en-US" sz="1600" dirty="0">
                <a:solidFill>
                  <a:srgbClr val="000000"/>
                </a:solidFill>
              </a:rPr>
              <a:t>을 함께 제공하여 구직 활동 시간 단축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630321-DCC3-4585-A4E5-F68D6C1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424687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E46D88-2768-4CD0-9FC0-5DAABCAA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B7AB4-506D-4B83-81F4-AFE6A4E3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5. </a:t>
            </a:r>
            <a:r>
              <a:rPr lang="ko-KR" altLang="en-US" sz="1100" b="1" dirty="0">
                <a:solidFill>
                  <a:srgbClr val="FFFFF3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83877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304458-6E69-4BC1-BA5F-D89924EC0F60}"/>
              </a:ext>
            </a:extLst>
          </p:cNvPr>
          <p:cNvSpPr/>
          <p:nvPr/>
        </p:nvSpPr>
        <p:spPr>
          <a:xfrm>
            <a:off x="609600" y="544470"/>
            <a:ext cx="134224" cy="520117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1E32BBF3-12C0-411E-ADC9-29426C4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5A088A-0815-4791-A9D2-4CF7B7608DC8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A7698-974F-4A1E-BDF2-D99BAF2C10F7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100" b="1" dirty="0">
                <a:solidFill>
                  <a:srgbClr val="FFFFF3"/>
                </a:solidFill>
              </a:rPr>
              <a:t>6. </a:t>
            </a:r>
            <a:r>
              <a:rPr lang="ko-KR" altLang="en-US" sz="1100" b="1" dirty="0">
                <a:solidFill>
                  <a:srgbClr val="FFFFF3"/>
                </a:solidFill>
              </a:rPr>
              <a:t>소감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8F1127D-C8EB-4776-BF20-751BEB87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9"/>
            <a:ext cx="10595994" cy="792555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D3AB"/>
                </a:solidFill>
              </a:rPr>
              <a:t>6. </a:t>
            </a:r>
            <a:r>
              <a:rPr lang="ko-KR" altLang="en-US" sz="2800" b="1" dirty="0">
                <a:solidFill>
                  <a:srgbClr val="00D3AB"/>
                </a:solidFill>
              </a:rPr>
              <a:t>소감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7D9150-6A12-4AEC-95A2-DD5188752684}"/>
              </a:ext>
            </a:extLst>
          </p:cNvPr>
          <p:cNvGrpSpPr/>
          <p:nvPr/>
        </p:nvGrpSpPr>
        <p:grpSpPr>
          <a:xfrm>
            <a:off x="1129588" y="1524776"/>
            <a:ext cx="9925946" cy="972491"/>
            <a:chOff x="954490" y="1583144"/>
            <a:chExt cx="9925946" cy="9724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6EFB11-28D6-4C71-9993-78B704D948DD}"/>
                </a:ext>
              </a:extLst>
            </p:cNvPr>
            <p:cNvSpPr txBox="1"/>
            <p:nvPr/>
          </p:nvSpPr>
          <p:spPr>
            <a:xfrm>
              <a:off x="2136953" y="1703885"/>
              <a:ext cx="8743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</a:rPr>
                <a:t>처음엔 힘들 것 같다고 생각했지만</a:t>
              </a:r>
              <a:r>
                <a:rPr lang="en-US" altLang="ko-KR" dirty="0">
                  <a:solidFill>
                    <a:srgbClr val="000000"/>
                  </a:solidFill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</a:rPr>
                <a:t>팀원과의 도움으로 잘 완성되어 기쁘다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en-US" altLang="ko-KR" sz="1200" dirty="0">
                <a:solidFill>
                  <a:srgbClr val="000000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867C1DA-5D8B-48F5-9BD1-231E32F68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38" b="19066"/>
            <a:stretch/>
          </p:blipFill>
          <p:spPr>
            <a:xfrm>
              <a:off x="979987" y="1583144"/>
              <a:ext cx="637890" cy="63938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4CDBBC-FB22-4C60-92CD-2647CB77662B}"/>
                </a:ext>
              </a:extLst>
            </p:cNvPr>
            <p:cNvSpPr txBox="1"/>
            <p:nvPr/>
          </p:nvSpPr>
          <p:spPr>
            <a:xfrm>
              <a:off x="954490" y="2247858"/>
              <a:ext cx="723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</a:rPr>
                <a:t>김진섭</a:t>
              </a:r>
              <a:endParaRPr lang="en-US" altLang="ko-KR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616D48-7EEF-4B2D-BFEF-3C2E79932B00}"/>
              </a:ext>
            </a:extLst>
          </p:cNvPr>
          <p:cNvGrpSpPr/>
          <p:nvPr/>
        </p:nvGrpSpPr>
        <p:grpSpPr>
          <a:xfrm>
            <a:off x="1149044" y="3971107"/>
            <a:ext cx="9925946" cy="954224"/>
            <a:chOff x="954490" y="4029475"/>
            <a:chExt cx="9925946" cy="9542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578F2-A6AD-45CD-83F9-3AF9FE225DD6}"/>
                </a:ext>
              </a:extLst>
            </p:cNvPr>
            <p:cNvSpPr txBox="1"/>
            <p:nvPr/>
          </p:nvSpPr>
          <p:spPr>
            <a:xfrm>
              <a:off x="2136953" y="4181968"/>
              <a:ext cx="8743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000000"/>
                  </a:solidFill>
                </a:rPr>
                <a:t>백엔드에서</a:t>
              </a:r>
              <a:r>
                <a:rPr lang="ko-KR" altLang="en-US" dirty="0">
                  <a:solidFill>
                    <a:srgbClr val="000000"/>
                  </a:solidFill>
                </a:rPr>
                <a:t> 다양한 에러를 해결해 보면서 실력이 많이 향상되었다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en-US" altLang="ko-KR" sz="1200" dirty="0">
                <a:solidFill>
                  <a:srgbClr val="000000"/>
                </a:solidFill>
              </a:endParaRPr>
            </a:p>
          </p:txBody>
        </p:sp>
        <p:pic>
          <p:nvPicPr>
            <p:cNvPr id="3" name="그림 2" descr="사람, 벽, 실내, 의류이(가) 표시된 사진&#10;&#10;자동 생성된 설명">
              <a:extLst>
                <a:ext uri="{FF2B5EF4-FFF2-40B4-BE49-F238E27FC236}">
                  <a16:creationId xmlns:a16="http://schemas.microsoft.com/office/drawing/2014/main" id="{A602B41B-5E74-4046-AEB9-F9959CE60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0687"/>
            <a:stretch/>
          </p:blipFill>
          <p:spPr>
            <a:xfrm>
              <a:off x="979988" y="4029475"/>
              <a:ext cx="619064" cy="631282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019159-BAD8-4A37-8B0B-74333525BBD8}"/>
                </a:ext>
              </a:extLst>
            </p:cNvPr>
            <p:cNvSpPr txBox="1"/>
            <p:nvPr/>
          </p:nvSpPr>
          <p:spPr>
            <a:xfrm>
              <a:off x="954490" y="4675922"/>
              <a:ext cx="723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</a:rPr>
                <a:t>노수빈</a:t>
              </a:r>
              <a:endParaRPr lang="en-US" altLang="ko-KR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E7BB8-5009-4A83-90D1-92779E25299D}"/>
              </a:ext>
            </a:extLst>
          </p:cNvPr>
          <p:cNvGrpSpPr/>
          <p:nvPr/>
        </p:nvGrpSpPr>
        <p:grpSpPr>
          <a:xfrm>
            <a:off x="1087552" y="2684984"/>
            <a:ext cx="9967982" cy="956010"/>
            <a:chOff x="912454" y="2743352"/>
            <a:chExt cx="9967982" cy="9560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EED11-612A-4452-8A86-68B2F50348F4}"/>
                </a:ext>
              </a:extLst>
            </p:cNvPr>
            <p:cNvSpPr txBox="1"/>
            <p:nvPr/>
          </p:nvSpPr>
          <p:spPr>
            <a:xfrm>
              <a:off x="2136953" y="2862549"/>
              <a:ext cx="8743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</a:rPr>
                <a:t>팀원들 덕분에 수업시간에 배우지 않은 새로운 기술도 접해볼 수 있어서 뿌듯했다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en-US" altLang="ko-KR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7D2598-9181-4271-A691-94539E66DD5A}"/>
                </a:ext>
              </a:extLst>
            </p:cNvPr>
            <p:cNvSpPr txBox="1"/>
            <p:nvPr/>
          </p:nvSpPr>
          <p:spPr>
            <a:xfrm>
              <a:off x="912454" y="3391585"/>
              <a:ext cx="723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</a:rPr>
                <a:t>김민수</a:t>
              </a:r>
              <a:endParaRPr lang="en-US" altLang="ko-KR" sz="1050" dirty="0">
                <a:solidFill>
                  <a:srgbClr val="000000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C2E658-8599-4310-81AF-26D0D0787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60" b="16585"/>
            <a:stretch/>
          </p:blipFill>
          <p:spPr>
            <a:xfrm>
              <a:off x="945595" y="2743352"/>
              <a:ext cx="632567" cy="633068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5BD135-B0D5-438C-8087-40C1A5283D3E}"/>
              </a:ext>
            </a:extLst>
          </p:cNvPr>
          <p:cNvGrpSpPr/>
          <p:nvPr/>
        </p:nvGrpSpPr>
        <p:grpSpPr>
          <a:xfrm>
            <a:off x="1133396" y="5175999"/>
            <a:ext cx="9922138" cy="975932"/>
            <a:chOff x="958298" y="5234367"/>
            <a:chExt cx="9922138" cy="9759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09D4AC-246E-48A5-87BC-C78D7BC6CBC4}"/>
                </a:ext>
              </a:extLst>
            </p:cNvPr>
            <p:cNvSpPr txBox="1"/>
            <p:nvPr/>
          </p:nvSpPr>
          <p:spPr>
            <a:xfrm>
              <a:off x="2136953" y="5369906"/>
              <a:ext cx="8743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</a:rPr>
                <a:t>좋은 팀원들과 함께 노력의 결과물이 나온 것 같아 뿌듯하다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en-US" altLang="ko-KR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D11D79-E586-4ADB-B7BB-E8DD1272FF27}"/>
                </a:ext>
              </a:extLst>
            </p:cNvPr>
            <p:cNvSpPr txBox="1"/>
            <p:nvPr/>
          </p:nvSpPr>
          <p:spPr>
            <a:xfrm>
              <a:off x="958298" y="5902522"/>
              <a:ext cx="7238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solidFill>
                    <a:srgbClr val="000000"/>
                  </a:solidFill>
                </a:rPr>
                <a:t>하병노</a:t>
              </a:r>
              <a:endParaRPr lang="en-US" altLang="ko-KR" sz="1050" dirty="0">
                <a:solidFill>
                  <a:srgbClr val="000000"/>
                </a:solidFill>
              </a:endParaRPr>
            </a:p>
          </p:txBody>
        </p:sp>
        <p:pic>
          <p:nvPicPr>
            <p:cNvPr id="13" name="그림 12" descr="사람, 남자, 정장, 가장이(가) 표시된 사진&#10;&#10;자동 생성된 설명">
              <a:extLst>
                <a:ext uri="{FF2B5EF4-FFF2-40B4-BE49-F238E27FC236}">
                  <a16:creationId xmlns:a16="http://schemas.microsoft.com/office/drawing/2014/main" id="{1F42797D-AD45-4899-A0F3-E01236C52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88" b="18886"/>
            <a:stretch/>
          </p:blipFill>
          <p:spPr>
            <a:xfrm>
              <a:off x="966326" y="5234367"/>
              <a:ext cx="670023" cy="633068"/>
            </a:xfrm>
            <a:prstGeom prst="ellips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7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-0.16736 L 0.00403 -0.16713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35555 L -0.00039 -0.3553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53171 L 0.00208 -0.53194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36A73B-AB36-4C4E-9F22-8164327E955A}"/>
              </a:ext>
            </a:extLst>
          </p:cNvPr>
          <p:cNvSpPr/>
          <p:nvPr/>
        </p:nvSpPr>
        <p:spPr>
          <a:xfrm>
            <a:off x="0" y="1"/>
            <a:ext cx="12192000" cy="4345576"/>
          </a:xfrm>
          <a:prstGeom prst="rect">
            <a:avLst/>
          </a:prstGeom>
          <a:solidFill>
            <a:srgbClr val="00D3AB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3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3429E2-FB29-4183-90B5-044194D5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0365"/>
            <a:ext cx="9144000" cy="17422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rgbClr val="FFFFF3"/>
                </a:solidFill>
              </a:rPr>
              <a:t>감사합니다</a:t>
            </a:r>
            <a:endParaRPr lang="ko-KR" altLang="en-US" sz="19900" b="1" dirty="0">
              <a:solidFill>
                <a:srgbClr val="FFF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9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98230-73B8-421B-A914-FF467AEC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7CEDE-6724-494C-BEA7-8281CE040C8A}"/>
              </a:ext>
            </a:extLst>
          </p:cNvPr>
          <p:cNvSpPr txBox="1"/>
          <p:nvPr/>
        </p:nvSpPr>
        <p:spPr>
          <a:xfrm>
            <a:off x="807378" y="560647"/>
            <a:ext cx="10321505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적용기술</a:t>
            </a:r>
          </a:p>
          <a:p>
            <a:pPr marL="360000">
              <a:lnSpc>
                <a:spcPct val="200000"/>
              </a:lnSpc>
            </a:pPr>
            <a:r>
              <a:rPr lang="en-US" altLang="ko-KR" sz="1600" b="1" dirty="0"/>
              <a:t>Back :</a:t>
            </a:r>
            <a:r>
              <a:rPr lang="ko-KR" altLang="en-US" sz="1600" dirty="0"/>
              <a:t> </a:t>
            </a:r>
            <a:r>
              <a:rPr lang="en-US" altLang="ko-KR" sz="1600" dirty="0"/>
              <a:t>Spring, Spring library(Lombok, </a:t>
            </a:r>
            <a:r>
              <a:rPr lang="en-US" altLang="ko-KR" sz="1600" dirty="0" err="1"/>
              <a:t>MyBatis</a:t>
            </a:r>
            <a:r>
              <a:rPr lang="en-US" altLang="ko-KR" sz="1600" dirty="0"/>
              <a:t>, Maven, MySQL, Spring Java Mail Sender, Tomcat)</a:t>
            </a:r>
          </a:p>
          <a:p>
            <a:pPr marL="360000">
              <a:lnSpc>
                <a:spcPct val="200000"/>
              </a:lnSpc>
            </a:pPr>
            <a:r>
              <a:rPr lang="en-US" altLang="ko-KR" sz="1600" b="1" dirty="0"/>
              <a:t>API :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워크넷</a:t>
            </a:r>
            <a:r>
              <a:rPr lang="ko-KR" altLang="en-US" sz="1600" dirty="0"/>
              <a:t> 공채속보</a:t>
            </a:r>
            <a:r>
              <a:rPr lang="en-US" altLang="ko-KR" sz="1600" dirty="0"/>
              <a:t>API, </a:t>
            </a:r>
            <a:r>
              <a:rPr lang="ko-KR" altLang="en-US" sz="1600" dirty="0"/>
              <a:t>네이버 뉴스</a:t>
            </a:r>
            <a:r>
              <a:rPr lang="en-US" altLang="ko-KR" sz="1600" dirty="0"/>
              <a:t>API, Retrofit (</a:t>
            </a:r>
            <a:r>
              <a:rPr lang="en-US" altLang="ko-KR" sz="1600" dirty="0" err="1"/>
              <a:t>HttpClient</a:t>
            </a:r>
            <a:r>
              <a:rPr lang="en-US" altLang="ko-KR" sz="1600" dirty="0"/>
              <a:t> library)</a:t>
            </a:r>
          </a:p>
          <a:p>
            <a:pPr marL="360000">
              <a:lnSpc>
                <a:spcPct val="200000"/>
              </a:lnSpc>
            </a:pPr>
            <a:r>
              <a:rPr lang="en-US" altLang="ko-KR" sz="1600" b="1" dirty="0"/>
              <a:t>Front :</a:t>
            </a:r>
            <a:r>
              <a:rPr lang="en-US" altLang="ko-KR" sz="1600" dirty="0"/>
              <a:t> HTML        JSP        CSS       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 library(</a:t>
            </a:r>
            <a:r>
              <a:rPr lang="en-US" altLang="ko-KR" sz="1600" dirty="0" err="1"/>
              <a:t>datepicker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dateTables</a:t>
            </a:r>
            <a:r>
              <a:rPr lang="en-US" altLang="ko-KR" sz="1600" dirty="0"/>
              <a:t>)        </a:t>
            </a:r>
            <a:r>
              <a:rPr lang="en-US" altLang="ko-KR" sz="1600" dirty="0" err="1"/>
              <a:t>BootStrap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개발환경 </a:t>
            </a:r>
            <a:r>
              <a:rPr lang="en-US" altLang="ko-KR" sz="1200" dirty="0">
                <a:solidFill>
                  <a:srgbClr val="000000"/>
                </a:solidFill>
              </a:rPr>
              <a:t>**HW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: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Windows10 64bits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E52F1-BC0B-4E28-8047-67419D8D1A10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887F67B-C777-421B-91F1-8A5E7E464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32" y="2400591"/>
            <a:ext cx="321664" cy="3651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17D234-06C0-47EF-B60A-99918D54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47" y="2400591"/>
            <a:ext cx="321664" cy="365132"/>
          </a:xfrm>
          <a:prstGeom prst="rect">
            <a:avLst/>
          </a:prstGeom>
        </p:spPr>
      </p:pic>
      <p:pic>
        <p:nvPicPr>
          <p:cNvPr id="25" name="그림 24" descr="텍스트, 옅은, 클립아트이(가) 표시된 사진&#10;&#10;자동 생성된 설명">
            <a:extLst>
              <a:ext uri="{FF2B5EF4-FFF2-40B4-BE49-F238E27FC236}">
                <a16:creationId xmlns:a16="http://schemas.microsoft.com/office/drawing/2014/main" id="{6082F4CF-D699-45C7-A54A-B0A30F91F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006" y="1383323"/>
            <a:ext cx="354377" cy="402265"/>
          </a:xfrm>
          <a:prstGeom prst="rect">
            <a:avLst/>
          </a:prstGeom>
        </p:spPr>
      </p:pic>
      <p:pic>
        <p:nvPicPr>
          <p:cNvPr id="28" name="그림 27" descr="텍스트, 무척추동물이(가) 표시된 사진&#10;&#10;자동 생성된 설명">
            <a:extLst>
              <a:ext uri="{FF2B5EF4-FFF2-40B4-BE49-F238E27FC236}">
                <a16:creationId xmlns:a16="http://schemas.microsoft.com/office/drawing/2014/main" id="{AD318DE3-778B-46F4-94F7-5AC408FBA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01" y="1183437"/>
            <a:ext cx="304800" cy="3459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F50C76-063B-4CE4-8A4B-5532E28FF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42" y="1400858"/>
            <a:ext cx="354377" cy="402265"/>
          </a:xfrm>
          <a:prstGeom prst="rect">
            <a:avLst/>
          </a:prstGeom>
        </p:spPr>
      </p:pic>
      <p:pic>
        <p:nvPicPr>
          <p:cNvPr id="2056" name="Picture 8" descr="Download Bootstrap Logo in SVG Vector or PNG File Format - Logo.wine">
            <a:extLst>
              <a:ext uri="{FF2B5EF4-FFF2-40B4-BE49-F238E27FC236}">
                <a16:creationId xmlns:a16="http://schemas.microsoft.com/office/drawing/2014/main" id="{52F55A0E-C23B-401D-8651-117FBC90C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5" t="16180" r="27660" b="16405"/>
          <a:stretch/>
        </p:blipFill>
        <p:spPr bwMode="auto">
          <a:xfrm>
            <a:off x="10562155" y="2427536"/>
            <a:ext cx="337541" cy="3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주방기기, 난로이(가) 표시된 사진&#10;&#10;자동 생성된 설명">
            <a:extLst>
              <a:ext uri="{FF2B5EF4-FFF2-40B4-BE49-F238E27FC236}">
                <a16:creationId xmlns:a16="http://schemas.microsoft.com/office/drawing/2014/main" id="{E8DD0033-D0C1-4E53-9520-D61904B56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87" y="2406844"/>
            <a:ext cx="321664" cy="365132"/>
          </a:xfrm>
          <a:prstGeom prst="rect">
            <a:avLst/>
          </a:prstGeom>
        </p:spPr>
      </p:pic>
      <p:graphicFrame>
        <p:nvGraphicFramePr>
          <p:cNvPr id="34" name="표 7">
            <a:extLst>
              <a:ext uri="{FF2B5EF4-FFF2-40B4-BE49-F238E27FC236}">
                <a16:creationId xmlns:a16="http://schemas.microsoft.com/office/drawing/2014/main" id="{72674CE0-A592-441C-A9EC-80FA971B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06249"/>
              </p:ext>
            </p:extLst>
          </p:nvPr>
        </p:nvGraphicFramePr>
        <p:xfrm>
          <a:off x="1123445" y="3633014"/>
          <a:ext cx="9812076" cy="2682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85475">
                  <a:extLst>
                    <a:ext uri="{9D8B030D-6E8A-4147-A177-3AD203B41FA5}">
                      <a16:colId xmlns:a16="http://schemas.microsoft.com/office/drawing/2014/main" val="711195938"/>
                    </a:ext>
                  </a:extLst>
                </a:gridCol>
                <a:gridCol w="6826601">
                  <a:extLst>
                    <a:ext uri="{9D8B030D-6E8A-4147-A177-3AD203B41FA5}">
                      <a16:colId xmlns:a16="http://schemas.microsoft.com/office/drawing/2014/main" val="3936239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0" dirty="0"/>
                        <a:t>구분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0" dirty="0"/>
                        <a:t>프로그램 이름 </a:t>
                      </a:r>
                      <a:r>
                        <a:rPr lang="en-US" altLang="ko-KR" sz="1600" b="0" dirty="0"/>
                        <a:t>/ </a:t>
                      </a:r>
                      <a:r>
                        <a:rPr lang="ko-KR" altLang="en-US" sz="1600" b="0" dirty="0"/>
                        <a:t>버전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189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java</a:t>
                      </a:r>
                      <a:endParaRPr lang="ko-KR" altLang="en-US" sz="1600" b="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JDK 11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7456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600" b="0" dirty="0"/>
                        <a:t>DBMS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MySQL 8.0.16</a:t>
                      </a:r>
                      <a:endParaRPr lang="ko-KR" altLang="en-US" sz="1600" b="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106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Build Tool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Maven Apache 4.0.0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1682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600" b="0" dirty="0"/>
                        <a:t>IDE</a:t>
                      </a:r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eclipse-jee-2021-06-R-win32-x86_64</a:t>
                      </a:r>
                      <a:endParaRPr lang="ko-KR" altLang="en-US" sz="1600" b="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846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Code Editor</a:t>
                      </a:r>
                      <a:endParaRPr lang="ko-KR" altLang="en-US" sz="1600" b="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VSCode-x64-1.58.2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56348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API Platform</a:t>
                      </a:r>
                      <a:endParaRPr lang="ko-KR" altLang="en-US" sz="1600" b="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Postman-win64-8.12.4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65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GitHub Tool</a:t>
                      </a:r>
                      <a:endParaRPr lang="ko-KR" altLang="en-US" sz="1600" b="0" dirty="0"/>
                    </a:p>
                  </a:txBody>
                  <a:tcPr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0" dirty="0"/>
                        <a:t>GitHubDesktop-2.9.4</a:t>
                      </a:r>
                      <a:endParaRPr lang="ko-KR" altLang="en-US" sz="1600" b="0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1404510"/>
                  </a:ext>
                </a:extLst>
              </a:tr>
            </a:tbl>
          </a:graphicData>
        </a:graphic>
      </p:graphicFrame>
      <p:pic>
        <p:nvPicPr>
          <p:cNvPr id="37" name="그림 36" descr="텍스트, 옅은, 클립아트이(가) 표시된 사진&#10;&#10;자동 생성된 설명">
            <a:extLst>
              <a:ext uri="{FF2B5EF4-FFF2-40B4-BE49-F238E27FC236}">
                <a16:creationId xmlns:a16="http://schemas.microsoft.com/office/drawing/2014/main" id="{EFC4CFDE-73C6-46EB-881B-EBD2BBBDE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06" y="2363789"/>
            <a:ext cx="354377" cy="4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8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ADAB75-6C17-4EA5-AD9E-ED5F497D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B7A2D-E2E8-4876-8302-5D3AEE37ADE4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98447-2043-4292-B6C3-CA03515C67FF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예상 결과 이미지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841F8-306F-4C68-8829-28EB8F7A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6" y="1378985"/>
            <a:ext cx="4778945" cy="45479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E0DBEE2-8201-4045-AA25-EC403298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38" y="665520"/>
            <a:ext cx="5057889" cy="35278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01E877-B591-47EB-86AA-EE53D79A8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408023" cy="270401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448A8-951E-48D8-BD7A-ABDE80B53E10}"/>
              </a:ext>
            </a:extLst>
          </p:cNvPr>
          <p:cNvSpPr txBox="1"/>
          <p:nvPr/>
        </p:nvSpPr>
        <p:spPr>
          <a:xfrm>
            <a:off x="1188376" y="6233239"/>
            <a:ext cx="3441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▶ 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 </a:t>
            </a:r>
            <a:r>
              <a:rPr lang="ko-KR" altLang="en-US" sz="1000" dirty="0"/>
              <a:t>메인 페이지</a:t>
            </a:r>
            <a:r>
              <a:rPr lang="en-US" altLang="ko-KR" sz="1000" dirty="0"/>
              <a:t>, (</a:t>
            </a:r>
            <a:r>
              <a:rPr lang="ko-KR" altLang="en-US" sz="1000" dirty="0"/>
              <a:t>상</a:t>
            </a:r>
            <a:r>
              <a:rPr lang="en-US" altLang="ko-KR" sz="1000" dirty="0"/>
              <a:t>) </a:t>
            </a:r>
            <a:r>
              <a:rPr lang="ko-KR" altLang="en-US" sz="1000" dirty="0"/>
              <a:t>마이 페이지</a:t>
            </a:r>
            <a:r>
              <a:rPr lang="en-US" altLang="ko-KR" sz="1000" dirty="0"/>
              <a:t>, (</a:t>
            </a:r>
            <a:r>
              <a:rPr lang="ko-KR" altLang="en-US" sz="1000" dirty="0"/>
              <a:t>하</a:t>
            </a:r>
            <a:r>
              <a:rPr lang="en-US" altLang="ko-KR" sz="1000" dirty="0"/>
              <a:t>) </a:t>
            </a:r>
            <a:r>
              <a:rPr lang="ko-KR" altLang="en-US" sz="1000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14700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ADAB75-6C17-4EA5-AD9E-ED5F497D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B7A2D-E2E8-4876-8302-5D3AEE37ADE4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98447-2043-4292-B6C3-CA03515C67FF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구현 결과 이미지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448A8-951E-48D8-BD7A-ABDE80B53E10}"/>
              </a:ext>
            </a:extLst>
          </p:cNvPr>
          <p:cNvSpPr txBox="1"/>
          <p:nvPr/>
        </p:nvSpPr>
        <p:spPr>
          <a:xfrm>
            <a:off x="1188376" y="6233239"/>
            <a:ext cx="3441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▶ 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 </a:t>
            </a:r>
            <a:r>
              <a:rPr lang="ko-KR" altLang="en-US" sz="1000" dirty="0"/>
              <a:t>메인 페이지</a:t>
            </a:r>
            <a:r>
              <a:rPr lang="en-US" altLang="ko-KR" sz="1000" dirty="0"/>
              <a:t>, (</a:t>
            </a:r>
            <a:r>
              <a:rPr lang="ko-KR" altLang="en-US" sz="1000" dirty="0"/>
              <a:t>상</a:t>
            </a:r>
            <a:r>
              <a:rPr lang="en-US" altLang="ko-KR" sz="1000" dirty="0"/>
              <a:t>) </a:t>
            </a:r>
            <a:r>
              <a:rPr lang="ko-KR" altLang="en-US" sz="1000" dirty="0"/>
              <a:t>마이 페이지</a:t>
            </a:r>
            <a:r>
              <a:rPr lang="en-US" altLang="ko-KR" sz="1000" dirty="0"/>
              <a:t>, (</a:t>
            </a:r>
            <a:r>
              <a:rPr lang="ko-KR" altLang="en-US" sz="1000" dirty="0"/>
              <a:t>하</a:t>
            </a:r>
            <a:r>
              <a:rPr lang="en-US" altLang="ko-KR" sz="1000" dirty="0"/>
              <a:t>) </a:t>
            </a:r>
            <a:r>
              <a:rPr lang="ko-KR" altLang="en-US" sz="1000" dirty="0"/>
              <a:t>관리자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E7648D-624B-4424-BBB9-EAF9FCE33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6" y="1378985"/>
            <a:ext cx="4498942" cy="45479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5794ED-4FC0-47A6-BDA3-5DB687E2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38" y="665520"/>
            <a:ext cx="5107555" cy="340138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D9252E-9DA7-4990-BCE4-CB809A44F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28999"/>
            <a:ext cx="5427763" cy="240574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985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ADAB75-6C17-4EA5-AD9E-ED5F497D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088A-0815-4791-A9D2-4CF7B7608DC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B7A2D-E2E8-4876-8302-5D3AEE37ADE4}"/>
              </a:ext>
            </a:extLst>
          </p:cNvPr>
          <p:cNvSpPr/>
          <p:nvPr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B4C0D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100" b="1" dirty="0">
              <a:solidFill>
                <a:srgbClr val="FFFFF3"/>
              </a:solidFill>
            </a:endParaRPr>
          </a:p>
          <a:p>
            <a:pPr lvl="1">
              <a:lnSpc>
                <a:spcPct val="0"/>
              </a:lnSpc>
            </a:pPr>
            <a:r>
              <a:rPr lang="en-US" altLang="ko-KR" sz="1100" b="1" dirty="0">
                <a:solidFill>
                  <a:srgbClr val="FFFFF3"/>
                </a:solidFill>
              </a:rPr>
              <a:t>1. </a:t>
            </a:r>
            <a:r>
              <a:rPr lang="ko-KR" altLang="en-US" sz="1100" b="1" dirty="0">
                <a:solidFill>
                  <a:srgbClr val="FFFFF3"/>
                </a:solidFill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98447-2043-4292-B6C3-CA03515C67FF}"/>
              </a:ext>
            </a:extLst>
          </p:cNvPr>
          <p:cNvSpPr txBox="1"/>
          <p:nvPr/>
        </p:nvSpPr>
        <p:spPr>
          <a:xfrm>
            <a:off x="806569" y="390573"/>
            <a:ext cx="10321505" cy="71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</a:rPr>
              <a:t>결과 비교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448A8-951E-48D8-BD7A-ABDE80B53E10}"/>
              </a:ext>
            </a:extLst>
          </p:cNvPr>
          <p:cNvSpPr txBox="1"/>
          <p:nvPr/>
        </p:nvSpPr>
        <p:spPr>
          <a:xfrm>
            <a:off x="1188376" y="6233239"/>
            <a:ext cx="6773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▶ 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 </a:t>
            </a:r>
            <a:r>
              <a:rPr lang="ko-KR" altLang="en-US" sz="1000" dirty="0"/>
              <a:t>계획한</a:t>
            </a:r>
            <a:r>
              <a:rPr lang="en-US" altLang="ko-KR" sz="1000" dirty="0"/>
              <a:t> </a:t>
            </a:r>
            <a:r>
              <a:rPr lang="ko-KR" altLang="en-US" sz="1000" dirty="0"/>
              <a:t>메인 페이지</a:t>
            </a:r>
            <a:r>
              <a:rPr lang="en-US" altLang="ko-KR" sz="1000" dirty="0"/>
              <a:t>, (</a:t>
            </a:r>
            <a:r>
              <a:rPr lang="ko-KR" altLang="en-US" sz="1000" dirty="0"/>
              <a:t>우</a:t>
            </a:r>
            <a:r>
              <a:rPr lang="en-US" altLang="ko-KR" sz="1000" dirty="0"/>
              <a:t>) </a:t>
            </a:r>
            <a:r>
              <a:rPr lang="ko-KR" altLang="en-US" sz="1000" dirty="0"/>
              <a:t>실제 구현한 메인 페이지 </a:t>
            </a:r>
            <a:r>
              <a:rPr lang="en-US" altLang="ko-KR" sz="1000" dirty="0"/>
              <a:t>/ </a:t>
            </a:r>
            <a:r>
              <a:rPr lang="ko-KR" altLang="en-US" sz="1000" dirty="0"/>
              <a:t>기업정보</a:t>
            </a:r>
            <a:r>
              <a:rPr lang="en-US" altLang="ko-KR" sz="1000" dirty="0"/>
              <a:t>(</a:t>
            </a:r>
            <a:r>
              <a:rPr lang="ko-KR" altLang="en-US" sz="1000" dirty="0"/>
              <a:t>전 </a:t>
            </a:r>
            <a:r>
              <a:rPr lang="ko-KR" altLang="en-US" sz="1000" dirty="0" err="1"/>
              <a:t>메인페이지</a:t>
            </a:r>
            <a:r>
              <a:rPr lang="en-US" altLang="ko-KR" sz="1000" dirty="0"/>
              <a:t>) </a:t>
            </a:r>
            <a:r>
              <a:rPr lang="ko-KR" altLang="en-US" sz="1000" dirty="0"/>
              <a:t>대신 각종 미리보기 정보 제공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E7648D-624B-4424-BBB9-EAF9FCE33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92" y="1378985"/>
            <a:ext cx="4498942" cy="45479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5E558A-F688-4261-9665-2FA8A8D7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07" y="1378985"/>
            <a:ext cx="4778945" cy="45479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CC99F2F-23ED-49C9-BC79-E19964342032}"/>
              </a:ext>
            </a:extLst>
          </p:cNvPr>
          <p:cNvCxnSpPr/>
          <p:nvPr/>
        </p:nvCxnSpPr>
        <p:spPr>
          <a:xfrm>
            <a:off x="6017623" y="3648891"/>
            <a:ext cx="3570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4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4C0D3"/>
        </a:solidFill>
        <a:ln>
          <a:noFill/>
        </a:ln>
      </a:spPr>
      <a:bodyPr rtlCol="0" anchor="ctr"/>
      <a:lstStyle>
        <a:defPPr algn="l">
          <a:defRPr sz="1100" b="1" dirty="0" smtClean="0">
            <a:solidFill>
              <a:srgbClr val="FFFFF3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1642</Words>
  <Application>Microsoft Office PowerPoint</Application>
  <PresentationFormat>와이드스크린</PresentationFormat>
  <Paragraphs>471</Paragraphs>
  <Slides>54</Slides>
  <Notes>34</Notes>
  <HiddenSlides>8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Malgun Gothic</vt:lpstr>
      <vt:lpstr>Malgun Gothic</vt:lpstr>
      <vt:lpstr>Arial</vt:lpstr>
      <vt:lpstr>Office 테마</vt:lpstr>
      <vt:lpstr>AI 활용 소프트웨어 개발 및 응용A     채용 도우미 사이트 개요서</vt:lpstr>
      <vt:lpstr>Overview</vt:lpstr>
      <vt:lpstr>1.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구현기능</vt:lpstr>
      <vt:lpstr>3. 역할분담</vt:lpstr>
      <vt:lpstr>4. 수행과정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소감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활용 소프트웨어 개발 및 응용A  웹페이지 제작</dc:title>
  <dc:creator>노수빈</dc:creator>
  <cp:lastModifiedBy>daeun Kim</cp:lastModifiedBy>
  <cp:revision>71</cp:revision>
  <dcterms:created xsi:type="dcterms:W3CDTF">2021-08-22T11:45:21Z</dcterms:created>
  <dcterms:modified xsi:type="dcterms:W3CDTF">2021-10-18T01:52:47Z</dcterms:modified>
</cp:coreProperties>
</file>